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lastRow>
    <a:fir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el &amp; Untertite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 name="Linie"/>
          <p:cNvSpPr/>
          <p:nvPr/>
        </p:nvSpPr>
        <p:spPr>
          <a:xfrm>
            <a:off x="952500" y="9245600"/>
            <a:ext cx="224989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Linie"/>
          <p:cNvSpPr/>
          <p:nvPr/>
        </p:nvSpPr>
        <p:spPr>
          <a:xfrm>
            <a:off x="952500" y="5765800"/>
            <a:ext cx="22500035"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5" name="Linie"/>
          <p:cNvSpPr/>
          <p:nvPr/>
        </p:nvSpPr>
        <p:spPr>
          <a:xfrm flipV="1">
            <a:off x="14989317" y="6339647"/>
            <a:ext cx="1" cy="231012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6" name="Lorem Ipsum Dolor"/>
          <p:cNvSpPr txBox="1"/>
          <p:nvPr>
            <p:ph type="body" sz="quarter" idx="21"/>
          </p:nvPr>
        </p:nvSpPr>
        <p:spPr>
          <a:xfrm>
            <a:off x="952500" y="4965700"/>
            <a:ext cx="13500100" cy="635000"/>
          </a:xfrm>
          <a:prstGeom prst="rect">
            <a:avLst/>
          </a:prstGeom>
        </p:spPr>
        <p:txBody>
          <a:bodyPr>
            <a:spAutoFit/>
          </a:bodyPr>
          <a:lstStyle>
            <a:lvl1pPr marL="0" indent="0">
              <a:lnSpc>
                <a:spcPct val="110000"/>
              </a:lnSpc>
              <a:spcBef>
                <a:spcPts val="0"/>
              </a:spcBef>
              <a:buClrTx/>
              <a:buSzTx/>
              <a:buFontTx/>
              <a:buNone/>
              <a:defRPr i="1" sz="3200"/>
            </a:lvl1pPr>
          </a:lstStyle>
          <a:p>
            <a:pPr/>
            <a:r>
              <a:t>Lorem Ipsum Dolor</a:t>
            </a:r>
          </a:p>
        </p:txBody>
      </p:sp>
      <p:sp>
        <p:nvSpPr>
          <p:cNvPr id="17" name="Titeltext"/>
          <p:cNvSpPr txBox="1"/>
          <p:nvPr>
            <p:ph type="title"/>
          </p:nvPr>
        </p:nvSpPr>
        <p:spPr>
          <a:xfrm>
            <a:off x="952500" y="5829300"/>
            <a:ext cx="13500100" cy="3340100"/>
          </a:xfrm>
          <a:prstGeom prst="rect">
            <a:avLst/>
          </a:prstGeom>
        </p:spPr>
        <p:txBody>
          <a:bodyPr/>
          <a:lstStyle>
            <a:lvl1pPr algn="l"/>
          </a:lstStyle>
          <a:p>
            <a:pPr/>
            <a:r>
              <a:t>Titeltext</a:t>
            </a:r>
          </a:p>
        </p:txBody>
      </p:sp>
      <p:sp>
        <p:nvSpPr>
          <p:cNvPr id="18" name="Textebene 1…"/>
          <p:cNvSpPr txBox="1"/>
          <p:nvPr>
            <p:ph type="body" sz="quarter" idx="1"/>
          </p:nvPr>
        </p:nvSpPr>
        <p:spPr>
          <a:xfrm>
            <a:off x="15532100" y="58293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Textebene 1</a:t>
            </a:r>
          </a:p>
          <a:p>
            <a:pPr lvl="1"/>
            <a:r>
              <a:t>Textebene 2</a:t>
            </a:r>
          </a:p>
          <a:p>
            <a:pPr lvl="2"/>
            <a:r>
              <a:t>Textebene 3</a:t>
            </a:r>
          </a:p>
          <a:p>
            <a:pPr lvl="3"/>
            <a:r>
              <a:t>Textebene 4</a:t>
            </a:r>
          </a:p>
          <a:p>
            <a:pPr lvl="4"/>
            <a:r>
              <a:t>Textebene 5</a:t>
            </a:r>
          </a:p>
        </p:txBody>
      </p:sp>
      <p:sp>
        <p:nvSpPr>
          <p:cNvPr id="19"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Zitat">
    <p:spTree>
      <p:nvGrpSpPr>
        <p:cNvPr id="1" name=""/>
        <p:cNvGrpSpPr/>
        <p:nvPr/>
      </p:nvGrpSpPr>
      <p:grpSpPr>
        <a:xfrm>
          <a:off x="0" y="0"/>
          <a:ext cx="0" cy="0"/>
          <a:chOff x="0" y="0"/>
          <a:chExt cx="0" cy="0"/>
        </a:xfrm>
      </p:grpSpPr>
      <p:sp>
        <p:nvSpPr>
          <p:cNvPr id="111" name="–Christian Bauer"/>
          <p:cNvSpPr txBox="1"/>
          <p:nvPr>
            <p:ph type="body" sz="quarter" idx="21"/>
          </p:nvPr>
        </p:nvSpPr>
        <p:spPr>
          <a:xfrm>
            <a:off x="990600" y="8420100"/>
            <a:ext cx="22390100" cy="812800"/>
          </a:xfrm>
          <a:prstGeom prst="rect">
            <a:avLst/>
          </a:prstGeom>
        </p:spPr>
        <p:txBody>
          <a:bodyPr anchor="t">
            <a:spAutoFit/>
          </a:bodyPr>
          <a:lstStyle>
            <a:lvl1pPr marL="0" indent="0" algn="ctr">
              <a:spcBef>
                <a:spcPts val="1700"/>
              </a:spcBef>
              <a:buClrTx/>
              <a:buSzTx/>
              <a:buFontTx/>
              <a:buNone/>
              <a:defRPr i="1" sz="4200"/>
            </a:lvl1pPr>
          </a:lstStyle>
          <a:p>
            <a:pPr/>
            <a:r>
              <a:t>–Christian Bauer</a:t>
            </a:r>
          </a:p>
        </p:txBody>
      </p:sp>
      <p:sp>
        <p:nvSpPr>
          <p:cNvPr id="112" name="„Zitat hier eingeben.“"/>
          <p:cNvSpPr txBox="1"/>
          <p:nvPr>
            <p:ph type="body" sz="quarter" idx="22"/>
          </p:nvPr>
        </p:nvSpPr>
        <p:spPr>
          <a:xfrm>
            <a:off x="2374900" y="6000750"/>
            <a:ext cx="19621500" cy="939800"/>
          </a:xfrm>
          <a:prstGeom prst="rect">
            <a:avLst/>
          </a:prstGeom>
        </p:spPr>
        <p:txBody>
          <a:bodyPr>
            <a:spAutoFit/>
          </a:bodyPr>
          <a:lstStyle>
            <a:lvl1pPr marL="0" indent="0" algn="ctr">
              <a:spcBef>
                <a:spcPts val="0"/>
              </a:spcBef>
              <a:buClrTx/>
              <a:buSzTx/>
              <a:buFontTx/>
              <a:buNone/>
            </a:lvl1pPr>
          </a:lstStyle>
          <a:p>
            <a:pPr/>
            <a:r>
              <a:t>„Zitat hier eingeben.“ </a:t>
            </a:r>
          </a:p>
        </p:txBody>
      </p:sp>
      <p:sp>
        <p:nvSpPr>
          <p:cNvPr id="11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p:spTree>
      <p:nvGrpSpPr>
        <p:cNvPr id="1" name=""/>
        <p:cNvGrpSpPr/>
        <p:nvPr/>
      </p:nvGrpSpPr>
      <p:grpSpPr>
        <a:xfrm>
          <a:off x="0" y="0"/>
          <a:ext cx="0" cy="0"/>
          <a:chOff x="0" y="0"/>
          <a:chExt cx="0" cy="0"/>
        </a:xfrm>
      </p:grpSpPr>
      <p:sp>
        <p:nvSpPr>
          <p:cNvPr id="120" name="Schwarzweißfoto mit Blick von unten auf die Tragseile einer Hängebrücke mit Wolken im Hintergrund"/>
          <p:cNvSpPr/>
          <p:nvPr>
            <p:ph type="pic" idx="21"/>
          </p:nvPr>
        </p:nvSpPr>
        <p:spPr>
          <a:xfrm>
            <a:off x="0" y="-2654300"/>
            <a:ext cx="24384000" cy="17153467"/>
          </a:xfrm>
          <a:prstGeom prst="rect">
            <a:avLst/>
          </a:prstGeom>
        </p:spPr>
        <p:txBody>
          <a:bodyPr lIns="91439" tIns="45719" rIns="91439" bIns="45719" anchor="t">
            <a:noAutofit/>
          </a:bodyPr>
          <a:lstStyle/>
          <a:p>
            <a:pPr/>
          </a:p>
        </p:txBody>
      </p:sp>
      <p:sp>
        <p:nvSpPr>
          <p:cNvPr id="12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eer">
    <p:spTree>
      <p:nvGrpSpPr>
        <p:cNvPr id="1" name=""/>
        <p:cNvGrpSpPr/>
        <p:nvPr/>
      </p:nvGrpSpPr>
      <p:grpSpPr>
        <a:xfrm>
          <a:off x="0" y="0"/>
          <a:ext cx="0" cy="0"/>
          <a:chOff x="0" y="0"/>
          <a:chExt cx="0" cy="0"/>
        </a:xfrm>
      </p:grpSpPr>
      <p:sp>
        <p:nvSpPr>
          <p:cNvPr id="128"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Horizontal">
    <p:spTree>
      <p:nvGrpSpPr>
        <p:cNvPr id="1" name=""/>
        <p:cNvGrpSpPr/>
        <p:nvPr/>
      </p:nvGrpSpPr>
      <p:grpSpPr>
        <a:xfrm>
          <a:off x="0" y="0"/>
          <a:ext cx="0" cy="0"/>
          <a:chOff x="0" y="0"/>
          <a:chExt cx="0" cy="0"/>
        </a:xfrm>
      </p:grpSpPr>
      <p:sp>
        <p:nvSpPr>
          <p:cNvPr id="26" name="Linie"/>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7" name="Linie"/>
          <p:cNvSpPr/>
          <p:nvPr/>
        </p:nvSpPr>
        <p:spPr>
          <a:xfrm>
            <a:off x="952500" y="12801600"/>
            <a:ext cx="224989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8" name="Linie"/>
          <p:cNvSpPr/>
          <p:nvPr/>
        </p:nvSpPr>
        <p:spPr>
          <a:xfrm>
            <a:off x="952500" y="9321800"/>
            <a:ext cx="22500035"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9" name="Linie"/>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0" name="Lorem Ipsum Dolor"/>
          <p:cNvSpPr txBox="1"/>
          <p:nvPr>
            <p:ph type="body" sz="quarter" idx="21"/>
          </p:nvPr>
        </p:nvSpPr>
        <p:spPr>
          <a:xfrm>
            <a:off x="952500" y="8610600"/>
            <a:ext cx="13500100" cy="635000"/>
          </a:xfrm>
          <a:prstGeom prst="rect">
            <a:avLst/>
          </a:prstGeom>
        </p:spPr>
        <p:txBody>
          <a:bodyPr>
            <a:spAutoFit/>
          </a:bodyPr>
          <a:lstStyle>
            <a:lvl1pPr marL="0" indent="0">
              <a:lnSpc>
                <a:spcPct val="110000"/>
              </a:lnSpc>
              <a:spcBef>
                <a:spcPts val="0"/>
              </a:spcBef>
              <a:buClrTx/>
              <a:buSzTx/>
              <a:buFontTx/>
              <a:buNone/>
              <a:defRPr i="1" sz="3200"/>
            </a:lvl1pPr>
          </a:lstStyle>
          <a:p>
            <a:pPr/>
            <a:r>
              <a:t>Lorem Ipsum Dolor</a:t>
            </a:r>
          </a:p>
        </p:txBody>
      </p:sp>
      <p:sp>
        <p:nvSpPr>
          <p:cNvPr id="31" name="Schwarzweißfoto der Zeeland-Brücke in den Niederlanden"/>
          <p:cNvSpPr/>
          <p:nvPr>
            <p:ph type="pic" idx="22"/>
          </p:nvPr>
        </p:nvSpPr>
        <p:spPr>
          <a:xfrm>
            <a:off x="952500" y="-1460500"/>
            <a:ext cx="22479000" cy="13893800"/>
          </a:xfrm>
          <a:prstGeom prst="rect">
            <a:avLst/>
          </a:prstGeom>
          <a:ln w="9525">
            <a:round/>
          </a:ln>
        </p:spPr>
        <p:txBody>
          <a:bodyPr lIns="91439" tIns="45719" rIns="91439" bIns="45719" anchor="t">
            <a:noAutofit/>
          </a:bodyPr>
          <a:lstStyle/>
          <a:p>
            <a:pPr/>
          </a:p>
        </p:txBody>
      </p:sp>
      <p:sp>
        <p:nvSpPr>
          <p:cNvPr id="32" name="Titeltext"/>
          <p:cNvSpPr txBox="1"/>
          <p:nvPr>
            <p:ph type="title"/>
          </p:nvPr>
        </p:nvSpPr>
        <p:spPr>
          <a:xfrm>
            <a:off x="952500" y="9398000"/>
            <a:ext cx="13500100" cy="3340100"/>
          </a:xfrm>
          <a:prstGeom prst="rect">
            <a:avLst/>
          </a:prstGeom>
        </p:spPr>
        <p:txBody>
          <a:bodyPr/>
          <a:lstStyle>
            <a:lvl1pPr algn="l"/>
          </a:lstStyle>
          <a:p>
            <a:pPr/>
            <a:r>
              <a:t>Titeltext</a:t>
            </a:r>
          </a:p>
        </p:txBody>
      </p:sp>
      <p:sp>
        <p:nvSpPr>
          <p:cNvPr id="33" name="Textebene 1…"/>
          <p:cNvSpPr txBox="1"/>
          <p:nvPr>
            <p:ph type="body" sz="quarter" idx="1"/>
          </p:nvPr>
        </p:nvSpPr>
        <p:spPr>
          <a:xfrm>
            <a:off x="15532100" y="93980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Textebene 1</a:t>
            </a:r>
          </a:p>
          <a:p>
            <a:pPr lvl="1"/>
            <a:r>
              <a:t>Textebene 2</a:t>
            </a:r>
          </a:p>
          <a:p>
            <a:pPr lvl="2"/>
            <a:r>
              <a:t>Textebene 3</a:t>
            </a:r>
          </a:p>
          <a:p>
            <a:pPr lvl="3"/>
            <a:r>
              <a:t>Textebene 4</a:t>
            </a:r>
          </a:p>
          <a:p>
            <a:pPr lvl="4"/>
            <a:r>
              <a:t>Textebene 5</a:t>
            </a:r>
          </a:p>
        </p:txBody>
      </p:sp>
      <p:sp>
        <p:nvSpPr>
          <p:cNvPr id="3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 Mitte">
    <p:spTree>
      <p:nvGrpSpPr>
        <p:cNvPr id="1" name=""/>
        <p:cNvGrpSpPr/>
        <p:nvPr/>
      </p:nvGrpSpPr>
      <p:grpSpPr>
        <a:xfrm>
          <a:off x="0" y="0"/>
          <a:ext cx="0" cy="0"/>
          <a:chOff x="0" y="0"/>
          <a:chExt cx="0" cy="0"/>
        </a:xfrm>
      </p:grpSpPr>
      <p:sp>
        <p:nvSpPr>
          <p:cNvPr id="41" name="Titeltext"/>
          <p:cNvSpPr txBox="1"/>
          <p:nvPr>
            <p:ph type="title"/>
          </p:nvPr>
        </p:nvSpPr>
        <p:spPr>
          <a:xfrm>
            <a:off x="952500" y="5194300"/>
            <a:ext cx="22479000" cy="3340100"/>
          </a:xfrm>
          <a:prstGeom prst="rect">
            <a:avLst/>
          </a:prstGeom>
        </p:spPr>
        <p:txBody>
          <a:bodyPr/>
          <a:lstStyle/>
          <a:p>
            <a:pPr/>
            <a:r>
              <a:t>Titeltext</a:t>
            </a:r>
          </a:p>
        </p:txBody>
      </p:sp>
      <p:sp>
        <p:nvSpPr>
          <p:cNvPr id="42"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Vertikal">
    <p:spTree>
      <p:nvGrpSpPr>
        <p:cNvPr id="1" name=""/>
        <p:cNvGrpSpPr/>
        <p:nvPr/>
      </p:nvGrpSpPr>
      <p:grpSpPr>
        <a:xfrm>
          <a:off x="0" y="0"/>
          <a:ext cx="0" cy="0"/>
          <a:chOff x="0" y="0"/>
          <a:chExt cx="0" cy="0"/>
        </a:xfrm>
      </p:grpSpPr>
      <p:sp>
        <p:nvSpPr>
          <p:cNvPr id="49" name="Linie"/>
          <p:cNvSpPr/>
          <p:nvPr/>
        </p:nvSpPr>
        <p:spPr>
          <a:xfrm>
            <a:off x="952500" y="6858000"/>
            <a:ext cx="106432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0" name="Linie"/>
          <p:cNvSpPr/>
          <p:nvPr/>
        </p:nvSpPr>
        <p:spPr>
          <a:xfrm>
            <a:off x="952500" y="3898900"/>
            <a:ext cx="1064309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1" name="Lorem Ipsum Dolor"/>
          <p:cNvSpPr txBox="1"/>
          <p:nvPr>
            <p:ph type="body" sz="quarter" idx="21"/>
          </p:nvPr>
        </p:nvSpPr>
        <p:spPr>
          <a:xfrm>
            <a:off x="952500" y="3124200"/>
            <a:ext cx="10642600" cy="635000"/>
          </a:xfrm>
          <a:prstGeom prst="rect">
            <a:avLst/>
          </a:prstGeom>
        </p:spPr>
        <p:txBody>
          <a:bodyPr anchor="b">
            <a:spAutoFit/>
          </a:bodyPr>
          <a:lstStyle>
            <a:lvl1pPr marL="0" indent="0">
              <a:lnSpc>
                <a:spcPct val="110000"/>
              </a:lnSpc>
              <a:spcBef>
                <a:spcPts val="0"/>
              </a:spcBef>
              <a:buClrTx/>
              <a:buSzTx/>
              <a:buFontTx/>
              <a:buNone/>
              <a:defRPr i="1" sz="3200"/>
            </a:lvl1pPr>
          </a:lstStyle>
          <a:p>
            <a:pPr/>
            <a:r>
              <a:t>Lorem Ipsum Dolor</a:t>
            </a:r>
          </a:p>
        </p:txBody>
      </p:sp>
      <p:sp>
        <p:nvSpPr>
          <p:cNvPr id="52" name="Schwarzweißfoto von der Unterseite einer Brücke über einen Fluss, die sich vor dem Himmel abzeichnet "/>
          <p:cNvSpPr/>
          <p:nvPr>
            <p:ph type="pic" idx="22"/>
          </p:nvPr>
        </p:nvSpPr>
        <p:spPr>
          <a:xfrm>
            <a:off x="12534900" y="-1651000"/>
            <a:ext cx="10799069" cy="15824200"/>
          </a:xfrm>
          <a:prstGeom prst="rect">
            <a:avLst/>
          </a:prstGeom>
          <a:ln w="9525">
            <a:round/>
          </a:ln>
        </p:spPr>
        <p:txBody>
          <a:bodyPr lIns="91439" tIns="45719" rIns="91439" bIns="45719" anchor="t">
            <a:noAutofit/>
          </a:bodyPr>
          <a:lstStyle/>
          <a:p>
            <a:pPr/>
          </a:p>
        </p:txBody>
      </p:sp>
      <p:sp>
        <p:nvSpPr>
          <p:cNvPr id="53" name="Titeltext"/>
          <p:cNvSpPr txBox="1"/>
          <p:nvPr>
            <p:ph type="title"/>
          </p:nvPr>
        </p:nvSpPr>
        <p:spPr>
          <a:xfrm>
            <a:off x="952500" y="3975100"/>
            <a:ext cx="10642600" cy="2806700"/>
          </a:xfrm>
          <a:prstGeom prst="rect">
            <a:avLst/>
          </a:prstGeom>
        </p:spPr>
        <p:txBody>
          <a:bodyPr/>
          <a:lstStyle>
            <a:lvl1pPr algn="l">
              <a:defRPr sz="7800"/>
            </a:lvl1pPr>
          </a:lstStyle>
          <a:p>
            <a:pPr/>
            <a:r>
              <a:t>Titeltext</a:t>
            </a:r>
          </a:p>
        </p:txBody>
      </p:sp>
      <p:sp>
        <p:nvSpPr>
          <p:cNvPr id="54" name="Textebene 1…"/>
          <p:cNvSpPr txBox="1"/>
          <p:nvPr>
            <p:ph type="body" sz="quarter" idx="1"/>
          </p:nvPr>
        </p:nvSpPr>
        <p:spPr>
          <a:xfrm>
            <a:off x="952500" y="7086600"/>
            <a:ext cx="10642600" cy="5638800"/>
          </a:xfrm>
          <a:prstGeom prst="rect">
            <a:avLst/>
          </a:prstGeom>
        </p:spPr>
        <p:txBody>
          <a:bodyPr anchor="t"/>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Textebene 1</a:t>
            </a:r>
          </a:p>
          <a:p>
            <a:pPr lvl="1"/>
            <a:r>
              <a:t>Textebene 2</a:t>
            </a:r>
          </a:p>
          <a:p>
            <a:pPr lvl="2"/>
            <a:r>
              <a:t>Textebene 3</a:t>
            </a:r>
          </a:p>
          <a:p>
            <a:pPr lvl="3"/>
            <a:r>
              <a:t>Textebene 4</a:t>
            </a:r>
          </a:p>
          <a:p>
            <a:pPr lvl="4"/>
            <a:r>
              <a:t>Textebene 5</a:t>
            </a:r>
          </a:p>
        </p:txBody>
      </p:sp>
      <p:sp>
        <p:nvSpPr>
          <p:cNvPr id="5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Oben">
    <p:spTree>
      <p:nvGrpSpPr>
        <p:cNvPr id="1" name=""/>
        <p:cNvGrpSpPr/>
        <p:nvPr/>
      </p:nvGrpSpPr>
      <p:grpSpPr>
        <a:xfrm>
          <a:off x="0" y="0"/>
          <a:ext cx="0" cy="0"/>
          <a:chOff x="0" y="0"/>
          <a:chExt cx="0" cy="0"/>
        </a:xfrm>
      </p:grpSpPr>
      <p:sp>
        <p:nvSpPr>
          <p:cNvPr id="62" name="Titeltext"/>
          <p:cNvSpPr txBox="1"/>
          <p:nvPr>
            <p:ph type="title"/>
          </p:nvPr>
        </p:nvSpPr>
        <p:spPr>
          <a:prstGeom prst="rect">
            <a:avLst/>
          </a:prstGeom>
        </p:spPr>
        <p:txBody>
          <a:bodyPr/>
          <a:lstStyle/>
          <a:p>
            <a:pPr/>
            <a:r>
              <a:t>Titeltext</a:t>
            </a:r>
          </a:p>
        </p:txBody>
      </p:sp>
      <p:sp>
        <p:nvSpPr>
          <p:cNvPr id="6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Punkte">
    <p:spTree>
      <p:nvGrpSpPr>
        <p:cNvPr id="1" name=""/>
        <p:cNvGrpSpPr/>
        <p:nvPr/>
      </p:nvGrpSpPr>
      <p:grpSpPr>
        <a:xfrm>
          <a:off x="0" y="0"/>
          <a:ext cx="0" cy="0"/>
          <a:chOff x="0" y="0"/>
          <a:chExt cx="0" cy="0"/>
        </a:xfrm>
      </p:grpSpPr>
      <p:sp>
        <p:nvSpPr>
          <p:cNvPr id="70" name="Lini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1" name="Lini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2" name="Titeltext"/>
          <p:cNvSpPr txBox="1"/>
          <p:nvPr>
            <p:ph type="title"/>
          </p:nvPr>
        </p:nvSpPr>
        <p:spPr>
          <a:prstGeom prst="rect">
            <a:avLst/>
          </a:prstGeom>
        </p:spPr>
        <p:txBody>
          <a:bodyPr/>
          <a:lstStyle/>
          <a:p>
            <a:pPr/>
            <a:r>
              <a:t>Titeltext</a:t>
            </a:r>
          </a:p>
        </p:txBody>
      </p:sp>
      <p:sp>
        <p:nvSpPr>
          <p:cNvPr id="73" name="Textebene 1…"/>
          <p:cNvSpPr txBox="1"/>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7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Punkte &amp; Foto">
    <p:spTree>
      <p:nvGrpSpPr>
        <p:cNvPr id="1" name=""/>
        <p:cNvGrpSpPr/>
        <p:nvPr/>
      </p:nvGrpSpPr>
      <p:grpSpPr>
        <a:xfrm>
          <a:off x="0" y="0"/>
          <a:ext cx="0" cy="0"/>
          <a:chOff x="0" y="0"/>
          <a:chExt cx="0" cy="0"/>
        </a:xfrm>
      </p:grpSpPr>
      <p:sp>
        <p:nvSpPr>
          <p:cNvPr id="81" name="Lini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82" name="Lini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83" name="Schwarzweißfoto von der Unterseite einer Brücke über einen Fluss, die sich vor dem Himmel abzeichnet "/>
          <p:cNvSpPr/>
          <p:nvPr>
            <p:ph type="pic" idx="21"/>
          </p:nvPr>
        </p:nvSpPr>
        <p:spPr>
          <a:xfrm>
            <a:off x="12636500" y="-2413000"/>
            <a:ext cx="11024412" cy="16154400"/>
          </a:xfrm>
          <a:prstGeom prst="rect">
            <a:avLst/>
          </a:prstGeom>
          <a:ln w="9525">
            <a:round/>
          </a:ln>
        </p:spPr>
        <p:txBody>
          <a:bodyPr lIns="91439" tIns="45719" rIns="91439" bIns="45719" anchor="t">
            <a:noAutofit/>
          </a:bodyPr>
          <a:lstStyle/>
          <a:p>
            <a:pPr/>
          </a:p>
        </p:txBody>
      </p:sp>
      <p:sp>
        <p:nvSpPr>
          <p:cNvPr id="84" name="Titeltext"/>
          <p:cNvSpPr txBox="1"/>
          <p:nvPr>
            <p:ph type="title"/>
          </p:nvPr>
        </p:nvSpPr>
        <p:spPr>
          <a:prstGeom prst="rect">
            <a:avLst/>
          </a:prstGeom>
        </p:spPr>
        <p:txBody>
          <a:bodyPr/>
          <a:lstStyle/>
          <a:p>
            <a:pPr/>
            <a:r>
              <a:t>Titeltext</a:t>
            </a:r>
          </a:p>
        </p:txBody>
      </p:sp>
      <p:sp>
        <p:nvSpPr>
          <p:cNvPr id="85" name="Textebene 1…"/>
          <p:cNvSpPr txBox="1"/>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indent="-508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pPr/>
            <a:r>
              <a:t>Textebene 1</a:t>
            </a:r>
          </a:p>
          <a:p>
            <a:pPr lvl="1"/>
            <a:r>
              <a:t>Textebene 2</a:t>
            </a:r>
          </a:p>
          <a:p>
            <a:pPr lvl="2"/>
            <a:r>
              <a:t>Textebene 3</a:t>
            </a:r>
          </a:p>
          <a:p>
            <a:pPr lvl="3"/>
            <a:r>
              <a:t>Textebene 4</a:t>
            </a:r>
          </a:p>
          <a:p>
            <a:pPr lvl="4"/>
            <a:r>
              <a:t>Textebene 5</a:t>
            </a:r>
          </a:p>
        </p:txBody>
      </p:sp>
      <p:sp>
        <p:nvSpPr>
          <p:cNvPr id="86"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unkte">
    <p:spTree>
      <p:nvGrpSpPr>
        <p:cNvPr id="1" name=""/>
        <p:cNvGrpSpPr/>
        <p:nvPr/>
      </p:nvGrpSpPr>
      <p:grpSpPr>
        <a:xfrm>
          <a:off x="0" y="0"/>
          <a:ext cx="0" cy="0"/>
          <a:chOff x="0" y="0"/>
          <a:chExt cx="0" cy="0"/>
        </a:xfrm>
      </p:grpSpPr>
      <p:sp>
        <p:nvSpPr>
          <p:cNvPr id="93" name="Textebene 1…"/>
          <p:cNvSpPr txBox="1"/>
          <p:nvPr>
            <p:ph type="body" idx="1"/>
          </p:nvPr>
        </p:nvSpPr>
        <p:spPr>
          <a:xfrm>
            <a:off x="952500" y="1778000"/>
            <a:ext cx="22479000" cy="10147300"/>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9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3 Stück">
    <p:spTree>
      <p:nvGrpSpPr>
        <p:cNvPr id="1" name=""/>
        <p:cNvGrpSpPr/>
        <p:nvPr/>
      </p:nvGrpSpPr>
      <p:grpSpPr>
        <a:xfrm>
          <a:off x="0" y="0"/>
          <a:ext cx="0" cy="0"/>
          <a:chOff x="0" y="0"/>
          <a:chExt cx="0" cy="0"/>
        </a:xfrm>
      </p:grpSpPr>
      <p:sp>
        <p:nvSpPr>
          <p:cNvPr id="101" name="Schwarzweißfoto mit Blick von unten auf die Tragseile einer Hängebrücke mit Wolken im Hintergrund"/>
          <p:cNvSpPr/>
          <p:nvPr>
            <p:ph type="pic" sz="half" idx="21"/>
          </p:nvPr>
        </p:nvSpPr>
        <p:spPr>
          <a:xfrm>
            <a:off x="12232231" y="6024722"/>
            <a:ext cx="11497993" cy="8088517"/>
          </a:xfrm>
          <a:prstGeom prst="rect">
            <a:avLst/>
          </a:prstGeom>
          <a:ln w="9525">
            <a:round/>
          </a:ln>
        </p:spPr>
        <p:txBody>
          <a:bodyPr lIns="91439" tIns="45719" rIns="91439" bIns="45719" anchor="t">
            <a:noAutofit/>
          </a:bodyPr>
          <a:lstStyle/>
          <a:p>
            <a:pPr/>
          </a:p>
        </p:txBody>
      </p:sp>
      <p:sp>
        <p:nvSpPr>
          <p:cNvPr id="102" name="Schwarzweißfoto der Zeeland-Brücke in den Niederlanden"/>
          <p:cNvSpPr/>
          <p:nvPr>
            <p:ph type="pic" sz="half" idx="22"/>
          </p:nvPr>
        </p:nvSpPr>
        <p:spPr>
          <a:xfrm>
            <a:off x="12349986" y="635000"/>
            <a:ext cx="11226801" cy="6807200"/>
          </a:xfrm>
          <a:prstGeom prst="rect">
            <a:avLst/>
          </a:prstGeom>
          <a:ln w="9525">
            <a:round/>
          </a:ln>
        </p:spPr>
        <p:txBody>
          <a:bodyPr lIns="91439" tIns="45719" rIns="91439" bIns="45719" anchor="t">
            <a:noAutofit/>
          </a:bodyPr>
          <a:lstStyle/>
          <a:p>
            <a:pPr/>
          </a:p>
        </p:txBody>
      </p:sp>
      <p:sp>
        <p:nvSpPr>
          <p:cNvPr id="103" name="Schwarzweißfoto von der Unterseite einer Brücke über einen Fluss, die sich vor dem Himmel abzeichnet "/>
          <p:cNvSpPr/>
          <p:nvPr>
            <p:ph type="pic" idx="23"/>
          </p:nvPr>
        </p:nvSpPr>
        <p:spPr>
          <a:xfrm>
            <a:off x="730989" y="-2438400"/>
            <a:ext cx="11050413" cy="16192500"/>
          </a:xfrm>
          <a:prstGeom prst="rect">
            <a:avLst/>
          </a:prstGeom>
          <a:ln w="9525">
            <a:round/>
          </a:ln>
        </p:spPr>
        <p:txBody>
          <a:bodyPr lIns="91439" tIns="45719" rIns="91439" bIns="45719" anchor="t">
            <a:noAutofit/>
          </a:bodyPr>
          <a:lstStyle/>
          <a:p>
            <a:pPr/>
          </a:p>
        </p:txBody>
      </p:sp>
      <p:sp>
        <p:nvSpPr>
          <p:cNvPr id="10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ie"/>
          <p:cNvSpPr/>
          <p:nvPr/>
        </p:nvSpPr>
        <p:spPr>
          <a:xfrm>
            <a:off x="952500" y="30607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ni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Titeltext"/>
          <p:cNvSpPr txBox="1"/>
          <p:nvPr>
            <p:ph type="title"/>
          </p:nvPr>
        </p:nvSpPr>
        <p:spPr>
          <a:xfrm>
            <a:off x="952500" y="1143000"/>
            <a:ext cx="22479000" cy="166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Titeltext</a:t>
            </a:r>
          </a:p>
        </p:txBody>
      </p:sp>
      <p:sp>
        <p:nvSpPr>
          <p:cNvPr id="5" name="Textebene 1…"/>
          <p:cNvSpPr txBox="1"/>
          <p:nvPr>
            <p:ph type="body" idx="1"/>
          </p:nvPr>
        </p:nvSpPr>
        <p:spPr>
          <a:xfrm>
            <a:off x="952500" y="3695700"/>
            <a:ext cx="22479000" cy="857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6" name="Foliennummer"/>
          <p:cNvSpPr txBox="1"/>
          <p:nvPr>
            <p:ph type="sldNum" sz="quarter" idx="2"/>
          </p:nvPr>
        </p:nvSpPr>
        <p:spPr>
          <a:xfrm>
            <a:off x="11976100" y="13017500"/>
            <a:ext cx="419100" cy="508000"/>
          </a:xfrm>
          <a:prstGeom prst="rect">
            <a:avLst/>
          </a:prstGeom>
          <a:ln w="12700">
            <a:miter lim="400000"/>
          </a:ln>
        </p:spPr>
        <p:txBody>
          <a:bodyPr wrap="none" lIns="50800" tIns="50800" rIns="50800" bIns="50800">
            <a:spAutoFit/>
          </a:bodyPr>
          <a:lstStyle>
            <a:lvl1pPr>
              <a:defRPr sz="2400">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1pPr>
      <a:lvl2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2pPr>
      <a:lvl3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3pPr>
      <a:lvl4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4pPr>
      <a:lvl5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5pPr>
      <a:lvl6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6pPr>
      <a:lvl7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7pPr>
      <a:lvl8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8pPr>
      <a:lvl9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9pPr>
    </p:titleStyle>
    <p:bodyStyle>
      <a:lvl1pPr marL="6096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1pPr>
      <a:lvl2pPr marL="12192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2pPr>
      <a:lvl3pPr marL="18288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3pPr>
      <a:lvl4pPr marL="24384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4pPr>
      <a:lvl5pPr marL="30480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5pPr>
      <a:lvl6pPr marL="36576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6pPr>
      <a:lvl7pPr marL="42672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7pPr>
      <a:lvl8pPr marL="48768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8pPr>
      <a:lvl9pPr marL="54864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Zentrum Passwang"/>
          <p:cNvSpPr txBox="1"/>
          <p:nvPr>
            <p:ph type="body" idx="21"/>
          </p:nvPr>
        </p:nvSpPr>
        <p:spPr>
          <a:prstGeom prst="rect">
            <a:avLst/>
          </a:prstGeom>
        </p:spPr>
        <p:txBody>
          <a:bodyPr/>
          <a:lstStyle/>
          <a:p>
            <a:pPr/>
            <a:r>
              <a:t>Zentrum Passwang</a:t>
            </a:r>
          </a:p>
        </p:txBody>
      </p:sp>
      <p:sp>
        <p:nvSpPr>
          <p:cNvPr id="138" name="Annexbau"/>
          <p:cNvSpPr txBox="1"/>
          <p:nvPr>
            <p:ph type="ctrTitle"/>
          </p:nvPr>
        </p:nvSpPr>
        <p:spPr>
          <a:prstGeom prst="rect">
            <a:avLst/>
          </a:prstGeom>
        </p:spPr>
        <p:txBody>
          <a:bodyPr/>
          <a:lstStyle/>
          <a:p>
            <a:pPr/>
            <a:r>
              <a:t>Annexbau</a:t>
            </a:r>
          </a:p>
        </p:txBody>
      </p:sp>
      <p:sp>
        <p:nvSpPr>
          <p:cNvPr id="139" name="41. Delegiertenversammlung…"/>
          <p:cNvSpPr txBox="1"/>
          <p:nvPr>
            <p:ph type="subTitle" sz="quarter" idx="1"/>
          </p:nvPr>
        </p:nvSpPr>
        <p:spPr>
          <a:prstGeom prst="rect">
            <a:avLst/>
          </a:prstGeom>
        </p:spPr>
        <p:txBody>
          <a:bodyPr/>
          <a:lstStyle/>
          <a:p>
            <a:pPr/>
            <a:r>
              <a:t>41. Delegiertenversammlung</a:t>
            </a:r>
          </a:p>
          <a:p>
            <a:pPr/>
            <a:r>
              <a:t>28. November 2024</a:t>
            </a:r>
          </a:p>
        </p:txBody>
      </p:sp>
      <p:sp>
        <p:nvSpPr>
          <p:cNvPr id="140" name="Foliennummer"/>
          <p:cNvSpPr txBox="1"/>
          <p:nvPr>
            <p:ph type="sldNum" sz="quarter" idx="4294967295"/>
          </p:nvPr>
        </p:nvSpPr>
        <p:spPr>
          <a:xfrm>
            <a:off x="12052300" y="13017500"/>
            <a:ext cx="266701" cy="508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Wirtschaftlichkeitsrechnung - Ergebnis"/>
          <p:cNvSpPr txBox="1"/>
          <p:nvPr>
            <p:ph type="title"/>
          </p:nvPr>
        </p:nvSpPr>
        <p:spPr>
          <a:prstGeom prst="rect">
            <a:avLst/>
          </a:prstGeom>
        </p:spPr>
        <p:txBody>
          <a:bodyPr/>
          <a:lstStyle/>
          <a:p>
            <a:pPr/>
            <a:r>
              <a:t>Wirtschaftlichkeitsrechnung - Ergebnis</a:t>
            </a:r>
          </a:p>
        </p:txBody>
      </p:sp>
      <p:sp>
        <p:nvSpPr>
          <p:cNvPr id="187" name="Der Betriebsgewinn erhöht sich um CHF 116’000 bis CHF 131’000. Free Cash Flow steigt um  CHF 194’000 bis CHF 283’000.  Die Rendite ist mit einem IRR von 3.6% für eine NGO angemessen. Zentrum Passwang verdient Geld mit dieser Investition (NPV = 171’000 CH"/>
          <p:cNvSpPr txBox="1"/>
          <p:nvPr>
            <p:ph type="body" sz="half" idx="1"/>
          </p:nvPr>
        </p:nvSpPr>
        <p:spPr>
          <a:xfrm>
            <a:off x="952500" y="3695700"/>
            <a:ext cx="9127925" cy="8572500"/>
          </a:xfrm>
          <a:prstGeom prst="rect">
            <a:avLst/>
          </a:prstGeom>
        </p:spPr>
        <p:txBody>
          <a:bodyPr/>
          <a:lstStyle/>
          <a:p>
            <a:pPr marL="609599" indent="-609599">
              <a:defRPr sz="2800"/>
            </a:pPr>
            <a:r>
              <a:t>Der </a:t>
            </a:r>
            <a:r>
              <a:rPr b="1"/>
              <a:t>Betriebsgewinn erhöht sich</a:t>
            </a:r>
            <a:r>
              <a:t> um CHF 116’000 bis CHF 131’000. </a:t>
            </a:r>
            <a:r>
              <a:rPr b="1"/>
              <a:t>Free Cash Flow steigt </a:t>
            </a:r>
            <a:r>
              <a:t>um </a:t>
            </a:r>
            <a:br/>
            <a:r>
              <a:t>CHF 194’000 bis CHF 283’000.  Die </a:t>
            </a:r>
            <a:r>
              <a:rPr b="1"/>
              <a:t>Rendite</a:t>
            </a:r>
            <a:r>
              <a:t> ist mit einem IRR von </a:t>
            </a:r>
            <a:r>
              <a:rPr b="1"/>
              <a:t>3.6%</a:t>
            </a:r>
            <a:r>
              <a:t> für eine NGO </a:t>
            </a:r>
            <a:r>
              <a:rPr b="1"/>
              <a:t>angemessen</a:t>
            </a:r>
            <a:r>
              <a:t>. </a:t>
            </a:r>
            <a:r>
              <a:rPr b="1"/>
              <a:t>Zentrum Passwang verdient Geld </a:t>
            </a:r>
            <a:r>
              <a:t>mit dieser Investition (NPV = 171’000 CHF).</a:t>
            </a:r>
          </a:p>
        </p:txBody>
      </p:sp>
      <p:sp>
        <p:nvSpPr>
          <p:cNvPr id="188" name="Foliennummer"/>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9" name="Bild" descr="Bild"/>
          <p:cNvPicPr>
            <a:picLocks noChangeAspect="1"/>
          </p:cNvPicPr>
          <p:nvPr/>
        </p:nvPicPr>
        <p:blipFill>
          <a:blip r:embed="rId2">
            <a:extLst/>
          </a:blip>
          <a:stretch>
            <a:fillRect/>
          </a:stretch>
        </p:blipFill>
        <p:spPr>
          <a:xfrm>
            <a:off x="7960" y="186617"/>
            <a:ext cx="24384001" cy="1356624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89"/>
                                        </p:tgtEl>
                                        <p:attrNameLst>
                                          <p:attrName>style.visibility</p:attrName>
                                        </p:attrNameLst>
                                      </p:cBhvr>
                                      <p:to>
                                        <p:strVal val="visible"/>
                                      </p:to>
                                    </p:set>
                                    <p:anim calcmode="lin" valueType="num">
                                      <p:cBhvr>
                                        <p:cTn id="13" dur="1000" fill="hold"/>
                                        <p:tgtEl>
                                          <p:spTgt spid="189"/>
                                        </p:tgtEl>
                                        <p:attrNameLst>
                                          <p:attrName>ppt_x</p:attrName>
                                        </p:attrNameLst>
                                      </p:cBhvr>
                                      <p:tavLst>
                                        <p:tav tm="0">
                                          <p:val>
                                            <p:strVal val="0-#ppt_w/2"/>
                                          </p:val>
                                        </p:tav>
                                        <p:tav tm="100000">
                                          <p:val>
                                            <p:strVal val="#ppt_x"/>
                                          </p:val>
                                        </p:tav>
                                      </p:tavLst>
                                    </p:anim>
                                    <p:anim calcmode="lin" valueType="num">
                                      <p:cBhvr>
                                        <p:cTn id="14" dur="1000" fill="hold"/>
                                        <p:tgtEl>
                                          <p:spTgt spid="1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2"/>
      <p:bldP build="p" bldLvl="5" animBg="1" rev="0" advAuto="0" spid="187"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Fazit"/>
          <p:cNvSpPr txBox="1"/>
          <p:nvPr>
            <p:ph type="title"/>
          </p:nvPr>
        </p:nvSpPr>
        <p:spPr>
          <a:prstGeom prst="rect">
            <a:avLst/>
          </a:prstGeom>
        </p:spPr>
        <p:txBody>
          <a:bodyPr/>
          <a:lstStyle/>
          <a:p>
            <a:pPr/>
            <a:r>
              <a:t>Fazit</a:t>
            </a:r>
          </a:p>
        </p:txBody>
      </p:sp>
      <p:sp>
        <p:nvSpPr>
          <p:cNvPr id="192" name="Motivation für das Projekt:  Mit dem Erweiterungsbau werden neue Einnahmequellen für das Zentrum Passwang erschlossen. Der Kanton Solothurn hat die Erhöhung der Bettenzahl von 93 auf 99 bewilligt. Das Spital Dornach hat sich schriftlich verpflichtet, die"/>
          <p:cNvSpPr txBox="1"/>
          <p:nvPr>
            <p:ph type="body" idx="1"/>
          </p:nvPr>
        </p:nvSpPr>
        <p:spPr>
          <a:xfrm>
            <a:off x="952500" y="3054350"/>
            <a:ext cx="22479000" cy="9213850"/>
          </a:xfrm>
          <a:prstGeom prst="rect">
            <a:avLst/>
          </a:prstGeom>
        </p:spPr>
        <p:txBody>
          <a:bodyPr/>
          <a:lstStyle/>
          <a:p>
            <a:pPr marL="353568" indent="-353568" defTabSz="478790">
              <a:spcBef>
                <a:spcPts val="1900"/>
              </a:spcBef>
              <a:defRPr sz="2900"/>
            </a:pPr>
            <a:r>
              <a:rPr b="1"/>
              <a:t>Motivation für das Projekt: </a:t>
            </a:r>
            <a:br>
              <a:rPr b="1"/>
            </a:br>
            <a:r>
              <a:t>Mit dem Erweiterungsbau werden neue Einnahmequellen für das Zentrum Passwang erschlossen. Der Kanton Solothurn hat die Erhöhung der Bettenzahl von 93 auf 99 bewilligt. Das Spital Dornach hat sich schriftlich verpflichtet, die Vorhaltekosten für die 6 Betten zu übernehmen, unabhängig davon, ob diese belegt sind oder nicht. Somit besteht für das Zentrum Passwang kein finanzielles Risiko. Mit dem Erweiterungsbau werden auch dringend benötigte Büro- und Besprechungsräume geschaffen.</a:t>
            </a:r>
          </a:p>
          <a:p>
            <a:pPr marL="353568" indent="-353568" defTabSz="478790">
              <a:spcBef>
                <a:spcPts val="1900"/>
              </a:spcBef>
              <a:defRPr sz="2900"/>
            </a:pPr>
            <a:r>
              <a:rPr b="1"/>
              <a:t>Finanzierung:</a:t>
            </a:r>
            <a:br>
              <a:rPr b="1"/>
            </a:br>
            <a:r>
              <a:t>Die Investition von CHF 4’034’600 wird mit Eigen- und Fremdkapital finanziert. </a:t>
            </a:r>
            <a:br/>
            <a:r>
              <a:t>Eine Kostenbeteiligung der Zweckverbandsgemeinden ist nicht erforderlich.</a:t>
            </a:r>
            <a:br/>
            <a:r>
              <a:t>Das Projekt ist rentabel: IRR: 3.6%, NPV: CHF 171’000.</a:t>
            </a:r>
          </a:p>
          <a:p>
            <a:pPr marL="353568" indent="-353568" defTabSz="478790">
              <a:spcBef>
                <a:spcPts val="1900"/>
              </a:spcBef>
              <a:defRPr b="1" sz="2900"/>
            </a:pPr>
            <a:r>
              <a:t>Beschlussfassung:</a:t>
            </a:r>
            <a:br/>
            <a:r>
              <a:t>29. August 2024</a:t>
            </a:r>
            <a:r>
              <a:rPr b="0"/>
              <a:t>: Der Vorstand des Zentrums Passwang hat an seiner Sitzung vom 29. August 2024 das vorliegende Projekt einstimmig genehmigt.</a:t>
            </a:r>
            <a:br>
              <a:rPr b="0"/>
            </a:br>
            <a:r>
              <a:t>27. September 2024</a:t>
            </a:r>
            <a:r>
              <a:rPr b="0"/>
              <a:t>: Die Zweckverbandsgemeinden haben am 27. September 2024 mitgeteilt, ob ihre Delegierten </a:t>
            </a:r>
            <a:br>
              <a:rPr b="0"/>
            </a:br>
            <a:r>
              <a:rPr b="0"/>
              <a:t>a) das Projekt ablehnen müssen, </a:t>
            </a:r>
            <a:br>
              <a:rPr b="0"/>
            </a:br>
            <a:r>
              <a:rPr b="0"/>
              <a:t>b) oder dem Projekt zustimmen können (Gemeinderat hat in eigener Kompetenz dem Projekt zugestimmt),</a:t>
            </a:r>
            <a:br>
              <a:rPr b="0"/>
            </a:br>
            <a:r>
              <a:rPr b="0"/>
              <a:t>c) oder dem Projekt unter Vorbehalt der Zustimmung der Gemeindeversammlung zustimmen können.</a:t>
            </a:r>
            <a:br>
              <a:rPr b="0"/>
            </a:br>
            <a:r>
              <a:t>28. November 2024</a:t>
            </a:r>
            <a:r>
              <a:rPr b="0"/>
              <a:t>: Beschlussfassung durch die Delegiertenversammlung.</a:t>
            </a:r>
          </a:p>
        </p:txBody>
      </p:sp>
      <p:sp>
        <p:nvSpPr>
          <p:cNvPr id="193" name="Foliennummer"/>
          <p:cNvSpPr txBox="1"/>
          <p:nvPr>
            <p:ph type="sldNum" sz="quarter" idx="4294967295"/>
          </p:nvPr>
        </p:nvSpPr>
        <p:spPr>
          <a:xfrm>
            <a:off x="11984434" y="13017500"/>
            <a:ext cx="402432" cy="508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2"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Schwarzweißfoto von der Unterseite einer Brücke über einen Fluss, die sich vor dem Himmel abzeichnet " descr="Schwarzweißfoto von der Unterseite einer Brücke über einen Fluss, die sich vor dem Himmel abzeichnet "/>
          <p:cNvPicPr>
            <a:picLocks noChangeAspect="0"/>
          </p:cNvPicPr>
          <p:nvPr>
            <p:ph type="pic" idx="21"/>
          </p:nvPr>
        </p:nvPicPr>
        <p:blipFill>
          <a:blip r:embed="rId2">
            <a:extLst/>
          </a:blip>
          <a:stretch>
            <a:fillRect/>
          </a:stretch>
        </p:blipFill>
        <p:spPr>
          <a:xfrm>
            <a:off x="12509500" y="3647498"/>
            <a:ext cx="11049000" cy="9258301"/>
          </a:xfrm>
          <a:prstGeom prst="rect">
            <a:avLst/>
          </a:prstGeom>
        </p:spPr>
      </p:pic>
      <p:sp>
        <p:nvSpPr>
          <p:cNvPr id="196" name="Antrag"/>
          <p:cNvSpPr txBox="1"/>
          <p:nvPr>
            <p:ph type="title"/>
          </p:nvPr>
        </p:nvSpPr>
        <p:spPr>
          <a:prstGeom prst="rect">
            <a:avLst/>
          </a:prstGeom>
        </p:spPr>
        <p:txBody>
          <a:bodyPr/>
          <a:lstStyle/>
          <a:p>
            <a:pPr/>
            <a:r>
              <a:t>Antrag</a:t>
            </a:r>
          </a:p>
        </p:txBody>
      </p:sp>
      <p:sp>
        <p:nvSpPr>
          <p:cNvPr id="197" name="Der Delegiertenversammlung wird beantragt, den Kredit für den Erweiterungsbau in Höhe von 4’034’600 CHF zu genehmigen."/>
          <p:cNvSpPr txBox="1"/>
          <p:nvPr>
            <p:ph type="body" sz="half" idx="1"/>
          </p:nvPr>
        </p:nvSpPr>
        <p:spPr>
          <a:prstGeom prst="rect">
            <a:avLst/>
          </a:prstGeom>
        </p:spPr>
        <p:txBody>
          <a:bodyPr/>
          <a:lstStyle>
            <a:lvl1pPr marL="0" indent="0">
              <a:buClrTx/>
              <a:buSzTx/>
              <a:buFontTx/>
              <a:buNone/>
            </a:lvl1pPr>
          </a:lstStyle>
          <a:p>
            <a:pPr/>
            <a:r>
              <a:t>Der Delegiertenversammlung wird beantragt, den Kredit für den Erweiterungsbau in Höhe von 4’034’600 CHF zu genehmigen.</a:t>
            </a:r>
          </a:p>
        </p:txBody>
      </p:sp>
      <p:sp>
        <p:nvSpPr>
          <p:cNvPr id="198" name="Auf zu neuen Ufern mit der Übergangspflege"/>
          <p:cNvSpPr txBox="1"/>
          <p:nvPr/>
        </p:nvSpPr>
        <p:spPr>
          <a:xfrm>
            <a:off x="13887946" y="11294273"/>
            <a:ext cx="8292108"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Auf zu neuen Ufern mit der Übergangspflege</a:t>
            </a:r>
          </a:p>
        </p:txBody>
      </p:sp>
      <p:sp>
        <p:nvSpPr>
          <p:cNvPr id="199" name="Foliennummer"/>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Annexbau Zentrum Passwang"/>
          <p:cNvSpPr txBox="1"/>
          <p:nvPr>
            <p:ph type="title"/>
          </p:nvPr>
        </p:nvSpPr>
        <p:spPr>
          <a:prstGeom prst="rect">
            <a:avLst/>
          </a:prstGeom>
        </p:spPr>
        <p:txBody>
          <a:bodyPr/>
          <a:lstStyle/>
          <a:p>
            <a:pPr/>
            <a:r>
              <a:t>Annexbau Zentrum Passwang</a:t>
            </a:r>
          </a:p>
        </p:txBody>
      </p:sp>
      <p:sp>
        <p:nvSpPr>
          <p:cNvPr id="143" name="Übergangspflege - ein neues Angebot im Zentrum Passwang…"/>
          <p:cNvSpPr txBox="1"/>
          <p:nvPr>
            <p:ph type="body" idx="1"/>
          </p:nvPr>
        </p:nvSpPr>
        <p:spPr>
          <a:prstGeom prst="rect">
            <a:avLst/>
          </a:prstGeom>
        </p:spPr>
        <p:txBody>
          <a:bodyPr/>
          <a:lstStyle/>
          <a:p>
            <a:pPr/>
            <a:r>
              <a:t>Übergangspflege - ein neues Angebot im Zentrum Passwang</a:t>
            </a:r>
          </a:p>
          <a:p>
            <a:pPr/>
            <a:r>
              <a:t>Rechtsgrundlage</a:t>
            </a:r>
          </a:p>
          <a:p>
            <a:pPr/>
            <a:r>
              <a:t>Annexbau</a:t>
            </a:r>
          </a:p>
          <a:p>
            <a:pPr/>
            <a:r>
              <a:t>Wirtschaftlichkeitsberechnung</a:t>
            </a:r>
          </a:p>
          <a:p>
            <a:pPr/>
            <a:r>
              <a:t>Fazit</a:t>
            </a:r>
          </a:p>
          <a:p>
            <a:pPr/>
            <a:r>
              <a:t>Antrag</a:t>
            </a:r>
          </a:p>
        </p:txBody>
      </p:sp>
      <p:sp>
        <p:nvSpPr>
          <p:cNvPr id="144" name="Foliennummer"/>
          <p:cNvSpPr txBox="1"/>
          <p:nvPr>
            <p:ph type="sldNum" sz="quarter" idx="4294967295"/>
          </p:nvPr>
        </p:nvSpPr>
        <p:spPr>
          <a:xfrm>
            <a:off x="12052300" y="13017500"/>
            <a:ext cx="266701" cy="508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Schwarzweißfoto von der Unterseite einer Brücke über einen Fluss, die sich vor dem Himmel abzeichnet " descr="Schwarzweißfoto von der Unterseite einer Brücke über einen Fluss, die sich vor dem Himmel abzeichnet "/>
          <p:cNvPicPr>
            <a:picLocks noChangeAspect="0"/>
          </p:cNvPicPr>
          <p:nvPr>
            <p:ph type="pic" idx="21"/>
          </p:nvPr>
        </p:nvPicPr>
        <p:blipFill>
          <a:blip r:embed="rId2">
            <a:extLst/>
          </a:blip>
          <a:stretch>
            <a:fillRect/>
          </a:stretch>
        </p:blipFill>
        <p:spPr>
          <a:xfrm>
            <a:off x="12509500" y="3647498"/>
            <a:ext cx="11049000" cy="9258301"/>
          </a:xfrm>
          <a:prstGeom prst="rect">
            <a:avLst/>
          </a:prstGeom>
        </p:spPr>
      </p:pic>
      <p:sp>
        <p:nvSpPr>
          <p:cNvPr id="147" name="Übergangspflege - ein neues Angebot im Zentrum Passwang"/>
          <p:cNvSpPr txBox="1"/>
          <p:nvPr>
            <p:ph type="title"/>
          </p:nvPr>
        </p:nvSpPr>
        <p:spPr>
          <a:prstGeom prst="rect">
            <a:avLst/>
          </a:prstGeom>
        </p:spPr>
        <p:txBody>
          <a:bodyPr/>
          <a:lstStyle>
            <a:lvl1pPr defTabSz="660400">
              <a:spcBef>
                <a:spcPts val="1800"/>
              </a:spcBef>
              <a:defRPr sz="7840"/>
            </a:lvl1pPr>
          </a:lstStyle>
          <a:p>
            <a:pPr/>
            <a:r>
              <a:t>Übergangspflege - ein neues Angebot im Zentrum Passwang</a:t>
            </a:r>
          </a:p>
        </p:txBody>
      </p:sp>
      <p:sp>
        <p:nvSpPr>
          <p:cNvPr id="148" name="Nach chirurgischen Eingriffen und medizinischen Behandlungen im Spital benötigen Patienten, die nicht nach Hause entlassen werden können, eine pflegerische Betreuung. Um Kosten zu sparen, reduzieren die Spitäler die Nachsorge und lagern sie aus.…"/>
          <p:cNvSpPr txBox="1"/>
          <p:nvPr>
            <p:ph type="body" sz="half" idx="1"/>
          </p:nvPr>
        </p:nvSpPr>
        <p:spPr>
          <a:prstGeom prst="rect">
            <a:avLst/>
          </a:prstGeom>
        </p:spPr>
        <p:txBody>
          <a:bodyPr/>
          <a:lstStyle/>
          <a:p>
            <a:pPr marL="457200" indent="-457200" defTabSz="742950">
              <a:spcBef>
                <a:spcPts val="2200"/>
              </a:spcBef>
              <a:defRPr sz="3780"/>
            </a:pPr>
            <a:r>
              <a:t>Nach chirurgischen Eingriffen und medizinischen Behandlungen im Spital benötigen Patienten, die nicht nach Hause entlassen werden können, eine pflegerische Betreuung. </a:t>
            </a:r>
            <a:r>
              <a:rPr b="1"/>
              <a:t>Um Kosten zu sparen, reduzieren die Spitäler die Nachsorge und lagern sie aus</a:t>
            </a:r>
            <a:r>
              <a:t>.</a:t>
            </a:r>
          </a:p>
          <a:p>
            <a:pPr marL="457200" indent="-457200" defTabSz="742950">
              <a:spcBef>
                <a:spcPts val="2200"/>
              </a:spcBef>
              <a:defRPr sz="3780"/>
            </a:pPr>
            <a:r>
              <a:t>Um diesem Bedürfnis gerecht zu werden, möchte das Zentrum Passwang die </a:t>
            </a:r>
            <a:r>
              <a:rPr b="1"/>
              <a:t>Über-gangspflege</a:t>
            </a:r>
            <a:r>
              <a:t> anbieten können. Eine verbindliche Absichtserklärung mit der Spital AG Solothurn (SoH) wurde bereits unterzeichnet und der Kanton Solothurn hat dem Zentrum Passwang </a:t>
            </a:r>
            <a:r>
              <a:rPr b="1"/>
              <a:t>6 zusätzliche Betten</a:t>
            </a:r>
            <a:r>
              <a:t> bewilligt.</a:t>
            </a:r>
          </a:p>
        </p:txBody>
      </p:sp>
      <p:sp>
        <p:nvSpPr>
          <p:cNvPr id="149" name="Foliennummer"/>
          <p:cNvSpPr txBox="1"/>
          <p:nvPr>
            <p:ph type="sldNum" sz="quarter" idx="4294967295"/>
          </p:nvPr>
        </p:nvSpPr>
        <p:spPr>
          <a:xfrm>
            <a:off x="12052300" y="13017500"/>
            <a:ext cx="266701" cy="508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Rechtsgrundlage - Verordnung über die Akut- und Übergangspflege (832.15)"/>
          <p:cNvSpPr txBox="1"/>
          <p:nvPr>
            <p:ph type="title"/>
          </p:nvPr>
        </p:nvSpPr>
        <p:spPr>
          <a:prstGeom prst="rect">
            <a:avLst/>
          </a:prstGeom>
        </p:spPr>
        <p:txBody>
          <a:bodyPr/>
          <a:lstStyle>
            <a:lvl1pPr defTabSz="503555">
              <a:spcBef>
                <a:spcPts val="1400"/>
              </a:spcBef>
              <a:defRPr sz="5978"/>
            </a:lvl1pPr>
          </a:lstStyle>
          <a:p>
            <a:pPr/>
            <a:r>
              <a:t>Rechtsgrundlage - Verordnung über die Akut- und Übergangspflege (832.15)</a:t>
            </a:r>
          </a:p>
        </p:txBody>
      </p:sp>
      <p:sp>
        <p:nvSpPr>
          <p:cNvPr id="152" name="§1 Definition…"/>
          <p:cNvSpPr txBox="1"/>
          <p:nvPr>
            <p:ph type="body" idx="1"/>
          </p:nvPr>
        </p:nvSpPr>
        <p:spPr>
          <a:xfrm>
            <a:off x="952500" y="2917797"/>
            <a:ext cx="22905402" cy="10503470"/>
          </a:xfrm>
          <a:prstGeom prst="rect">
            <a:avLst/>
          </a:prstGeom>
        </p:spPr>
        <p:txBody>
          <a:bodyPr/>
          <a:lstStyle/>
          <a:p>
            <a:pPr marL="0" indent="0" defTabSz="536575">
              <a:spcBef>
                <a:spcPts val="2200"/>
              </a:spcBef>
              <a:buClrTx/>
              <a:buSzTx/>
              <a:buFontTx/>
              <a:buNone/>
              <a:defRPr sz="3120"/>
            </a:pPr>
            <a:r>
              <a:t>§1 </a:t>
            </a:r>
            <a:r>
              <a:rPr b="1"/>
              <a:t>Definition</a:t>
            </a:r>
          </a:p>
          <a:p>
            <a:pPr lvl="1" marL="1073150" indent="-536575" defTabSz="536575">
              <a:spcBef>
                <a:spcPts val="2200"/>
              </a:spcBef>
              <a:buClrTx/>
              <a:buSzPct val="100000"/>
              <a:buFontTx/>
              <a:buAutoNum type="arabicPeriod" startAt="1"/>
              <a:defRPr sz="3120"/>
            </a:pPr>
            <a:r>
              <a:t>Akut- und Übergangspflege gemäss Artikel 25a Absatz 2 des Bundesgesetzes über die Krankenversicherung (KVG) vom 18. März 1994) kann vom Spital […] verordnet werden, wenn folgende Bedingungen kumulativ erfüllt sind: </a:t>
            </a:r>
            <a:br/>
            <a:r>
              <a:t>a)  Die akuten gesundheitlichen Probleme sind […] stabilisiert. […] Leistungen in einem Akutspital sind nicht mehr nötig. </a:t>
            </a:r>
            <a:br/>
            <a:r>
              <a:t>b)  Der Patient oder die Patientin benötigt vorübergehend eine qualifizierte […] Betreuung, […] durch Pflegepersonal. </a:t>
            </a:r>
            <a:br/>
            <a:r>
              <a:t>c)  Ein Aufenthalt in einer Rehabilitationsklinik oder einer geriatrischen Abteilung eines Spitals ist nicht indiziert. […]. </a:t>
            </a:r>
            <a:br/>
            <a:r>
              <a:t>d)  Die Akut- und Übergangspflege hat die Erhöhung der Selbstpflegekompetenz zum Ziel, […]. </a:t>
            </a:r>
            <a:br/>
            <a:r>
              <a:t>e)  Es wird ein Pflegeplan mit den Massnahmen zur Erreichung der Ziele nach Buchstabe d aufgestellt. </a:t>
            </a:r>
          </a:p>
          <a:p>
            <a:pPr lvl="1" marL="1073150" indent="-536575" defTabSz="536575">
              <a:spcBef>
                <a:spcPts val="2200"/>
              </a:spcBef>
              <a:buClrTx/>
              <a:buSzPct val="100000"/>
              <a:buFontTx/>
              <a:buAutoNum type="arabicPeriod" startAt="1"/>
              <a:defRPr sz="3120"/>
            </a:pPr>
            <a:r>
              <a:t>[…]. </a:t>
            </a:r>
          </a:p>
          <a:p>
            <a:pPr marL="0" indent="0" defTabSz="536575">
              <a:spcBef>
                <a:spcPts val="2200"/>
              </a:spcBef>
              <a:buClrTx/>
              <a:buSzTx/>
              <a:buFontTx/>
              <a:buNone/>
              <a:defRPr sz="3120"/>
            </a:pPr>
            <a:r>
              <a:t>§3 </a:t>
            </a:r>
            <a:r>
              <a:rPr b="1"/>
              <a:t>Leistungserbringer</a:t>
            </a:r>
          </a:p>
          <a:p>
            <a:pPr lvl="1" marL="1073150" indent="-536575" defTabSz="536575">
              <a:spcBef>
                <a:spcPts val="2200"/>
              </a:spcBef>
              <a:buClrTx/>
              <a:buSzPct val="100000"/>
              <a:buFontTx/>
              <a:buAutoNum type="arabicPeriod" startAt="1"/>
              <a:defRPr sz="3120"/>
            </a:pPr>
            <a:r>
              <a:t>Leistungen der Akut- und Übergangspflege können erbracht werden: </a:t>
            </a:r>
            <a:br/>
            <a:r>
              <a:t>a) durch Pflegefachfrauen und Pflegefachmänner; </a:t>
            </a:r>
            <a:br/>
            <a:r>
              <a:t>b)  durch Organisationen der Krankenpflege und Hilfe zu Hause; </a:t>
            </a:r>
            <a:br/>
            <a:r>
              <a:t>c)  </a:t>
            </a:r>
            <a:r>
              <a:rPr b="1"/>
              <a:t>durch Pflegeheime</a:t>
            </a:r>
            <a:r>
              <a:t>. </a:t>
            </a:r>
          </a:p>
          <a:p>
            <a:pPr lvl="1" marL="1073150" indent="-536575" defTabSz="536575">
              <a:spcBef>
                <a:spcPts val="2200"/>
              </a:spcBef>
              <a:buClrTx/>
              <a:buSzPct val="100000"/>
              <a:buFontTx/>
              <a:buAutoNum type="arabicPeriod" startAt="1"/>
              <a:defRPr b="1" sz="3120"/>
            </a:pPr>
            <a:r>
              <a:t>Voraussetzungen sind die Betriebs- oder Berufsausübungsbewilligung durch das Departement sowie ein Leistungsauftrag für die Akut- und Übergangspflege durch die Solothurner Spitäler AG.</a:t>
            </a:r>
          </a:p>
        </p:txBody>
      </p:sp>
      <p:sp>
        <p:nvSpPr>
          <p:cNvPr id="153" name="Foliennummer"/>
          <p:cNvSpPr txBox="1"/>
          <p:nvPr>
            <p:ph type="sldNum" sz="quarter" idx="4294967295"/>
          </p:nvPr>
        </p:nvSpPr>
        <p:spPr>
          <a:xfrm>
            <a:off x="12052300" y="13017500"/>
            <a:ext cx="266701" cy="508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2">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52">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5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2">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152">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52">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2"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Bild" descr="Bild"/>
          <p:cNvPicPr>
            <a:picLocks noChangeAspect="1"/>
          </p:cNvPicPr>
          <p:nvPr/>
        </p:nvPicPr>
        <p:blipFill>
          <a:blip r:embed="rId2">
            <a:extLst/>
          </a:blip>
          <a:stretch>
            <a:fillRect/>
          </a:stretch>
        </p:blipFill>
        <p:spPr>
          <a:xfrm>
            <a:off x="11979218" y="3340248"/>
            <a:ext cx="8380252" cy="9996444"/>
          </a:xfrm>
          <a:prstGeom prst="rect">
            <a:avLst/>
          </a:prstGeom>
          <a:ln w="12700">
            <a:miter lim="400000"/>
          </a:ln>
        </p:spPr>
      </p:pic>
      <p:sp>
        <p:nvSpPr>
          <p:cNvPr id="156" name="Situation"/>
          <p:cNvSpPr txBox="1"/>
          <p:nvPr>
            <p:ph type="body" idx="21"/>
          </p:nvPr>
        </p:nvSpPr>
        <p:spPr>
          <a:prstGeom prst="rect">
            <a:avLst/>
          </a:prstGeom>
        </p:spPr>
        <p:txBody>
          <a:bodyPr/>
          <a:lstStyle/>
          <a:p>
            <a:pPr/>
            <a:r>
              <a:t>Situation</a:t>
            </a:r>
          </a:p>
        </p:txBody>
      </p:sp>
      <p:sp>
        <p:nvSpPr>
          <p:cNvPr id="157" name="Annexbau"/>
          <p:cNvSpPr txBox="1"/>
          <p:nvPr>
            <p:ph type="title"/>
          </p:nvPr>
        </p:nvSpPr>
        <p:spPr>
          <a:prstGeom prst="rect">
            <a:avLst/>
          </a:prstGeom>
        </p:spPr>
        <p:txBody>
          <a:bodyPr/>
          <a:lstStyle/>
          <a:p>
            <a:pPr/>
            <a:r>
              <a:t>Annexbau</a:t>
            </a:r>
          </a:p>
        </p:txBody>
      </p:sp>
      <p:sp>
        <p:nvSpPr>
          <p:cNvPr id="158" name="Um die neue Dienstleistung anbieten zu können, muss die Bettenzahl um 6 Betten erhöht werden. Die Passerelle-Betten werden in verschiedenen Wohngruppen des Zentrums Passwang angeboten.…"/>
          <p:cNvSpPr txBox="1"/>
          <p:nvPr>
            <p:ph type="body" sz="quarter" idx="1"/>
          </p:nvPr>
        </p:nvSpPr>
        <p:spPr>
          <a:prstGeom prst="rect">
            <a:avLst/>
          </a:prstGeom>
        </p:spPr>
        <p:txBody>
          <a:bodyPr/>
          <a:lstStyle/>
          <a:p>
            <a:pPr defTabSz="767715">
              <a:defRPr sz="2976"/>
            </a:pPr>
            <a:r>
              <a:t>Um die neue Dienstleistung anbieten zu können, muss die Bettenzahl um 6 Betten erhöht werden. Die Passerelle-Betten werden in verschiedenen Wohngruppen des Zentrums Passwang angeboten.</a:t>
            </a:r>
          </a:p>
          <a:p>
            <a:pPr defTabSz="767715">
              <a:defRPr sz="2976"/>
            </a:pPr>
          </a:p>
          <a:p>
            <a:pPr defTabSz="767715">
              <a:defRPr sz="2976"/>
            </a:pPr>
            <a:r>
              <a:t>Der Annexbau wird auf der Parzelle des „Spitalwärterhauses“ realisiert und über eine Passerelle mit dem Hauptgebäude und der Wohngruppe Bärenfels verbunden. Die Wohngruppe Bärenfels erhält damit eine optimale Grösse von neu 14 Betten, was die Wirtschaftlichkeit der Wohngruppe erhöht.</a:t>
            </a:r>
          </a:p>
        </p:txBody>
      </p:sp>
      <p:pic>
        <p:nvPicPr>
          <p:cNvPr id="159" name="Bild" descr="Bild"/>
          <p:cNvPicPr>
            <a:picLocks noChangeAspect="1"/>
          </p:cNvPicPr>
          <p:nvPr/>
        </p:nvPicPr>
        <p:blipFill>
          <a:blip r:embed="rId3">
            <a:extLst/>
          </a:blip>
          <a:stretch>
            <a:fillRect/>
          </a:stretch>
        </p:blipFill>
        <p:spPr>
          <a:xfrm>
            <a:off x="17675471" y="235505"/>
            <a:ext cx="6227057" cy="7326790"/>
          </a:xfrm>
          <a:prstGeom prst="rect">
            <a:avLst/>
          </a:prstGeom>
          <a:ln w="12700">
            <a:miter lim="400000"/>
          </a:ln>
        </p:spPr>
      </p:pic>
      <p:sp>
        <p:nvSpPr>
          <p:cNvPr id="160" name="Foliennummer"/>
          <p:cNvSpPr txBox="1"/>
          <p:nvPr>
            <p:ph type="sldNum" sz="quarter" idx="4294967295"/>
          </p:nvPr>
        </p:nvSpPr>
        <p:spPr>
          <a:xfrm>
            <a:off x="12052300" y="13017500"/>
            <a:ext cx="266701" cy="508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ockelgeschoss"/>
          <p:cNvSpPr txBox="1"/>
          <p:nvPr>
            <p:ph type="body" idx="21"/>
          </p:nvPr>
        </p:nvSpPr>
        <p:spPr>
          <a:prstGeom prst="rect">
            <a:avLst/>
          </a:prstGeom>
        </p:spPr>
        <p:txBody>
          <a:bodyPr/>
          <a:lstStyle/>
          <a:p>
            <a:pPr/>
            <a:r>
              <a:t>Sockelgeschoss</a:t>
            </a:r>
          </a:p>
        </p:txBody>
      </p:sp>
      <p:sp>
        <p:nvSpPr>
          <p:cNvPr id="163" name="Annexbau"/>
          <p:cNvSpPr txBox="1"/>
          <p:nvPr>
            <p:ph type="title"/>
          </p:nvPr>
        </p:nvSpPr>
        <p:spPr>
          <a:prstGeom prst="rect">
            <a:avLst/>
          </a:prstGeom>
        </p:spPr>
        <p:txBody>
          <a:bodyPr/>
          <a:lstStyle/>
          <a:p>
            <a:pPr/>
            <a:r>
              <a:t>Annexbau</a:t>
            </a:r>
          </a:p>
        </p:txBody>
      </p:sp>
      <p:sp>
        <p:nvSpPr>
          <p:cNvPr id="164" name="3 Büroräumlichkeiten…"/>
          <p:cNvSpPr txBox="1"/>
          <p:nvPr>
            <p:ph type="body" sz="quarter" idx="1"/>
          </p:nvPr>
        </p:nvSpPr>
        <p:spPr>
          <a:prstGeom prst="rect">
            <a:avLst/>
          </a:prstGeom>
        </p:spPr>
        <p:txBody>
          <a:bodyPr/>
          <a:lstStyle/>
          <a:p>
            <a:pPr marL="477519" indent="-477519" defTabSz="775969">
              <a:spcBef>
                <a:spcPts val="2300"/>
              </a:spcBef>
              <a:buClr>
                <a:srgbClr val="929292"/>
              </a:buClr>
              <a:buSzPct val="65000"/>
              <a:buFont typeface="Zapf Dingbats"/>
              <a:buChar char="❖"/>
              <a:defRPr sz="3948"/>
            </a:pPr>
            <a:r>
              <a:t>3 Büroräumlichkeiten</a:t>
            </a:r>
          </a:p>
          <a:p>
            <a:pPr marL="477519" indent="-477519" defTabSz="775969">
              <a:spcBef>
                <a:spcPts val="2300"/>
              </a:spcBef>
              <a:buClr>
                <a:srgbClr val="929292"/>
              </a:buClr>
              <a:buSzPct val="65000"/>
              <a:buFont typeface="Zapf Dingbats"/>
              <a:buChar char="❖"/>
              <a:defRPr sz="3948"/>
            </a:pPr>
            <a:r>
              <a:t>1 Office für Drucker, Büromaterial etc.</a:t>
            </a:r>
          </a:p>
          <a:p>
            <a:pPr marL="477519" indent="-477519" defTabSz="775969">
              <a:spcBef>
                <a:spcPts val="2300"/>
              </a:spcBef>
              <a:buClr>
                <a:srgbClr val="929292"/>
              </a:buClr>
              <a:buSzPct val="65000"/>
              <a:buFont typeface="Zapf Dingbats"/>
              <a:buChar char="❖"/>
              <a:defRPr sz="3948"/>
            </a:pPr>
            <a:r>
              <a:t>2 Sitzungszimmer</a:t>
            </a:r>
          </a:p>
          <a:p>
            <a:pPr marL="477519" indent="-477519" defTabSz="775969">
              <a:spcBef>
                <a:spcPts val="2300"/>
              </a:spcBef>
              <a:buClr>
                <a:srgbClr val="929292"/>
              </a:buClr>
              <a:buSzPct val="65000"/>
              <a:buFont typeface="Zapf Dingbats"/>
              <a:buChar char="❖"/>
              <a:defRPr sz="3948"/>
            </a:pPr>
            <a:r>
              <a:t>2 WC, davon eines behindertengerecht</a:t>
            </a:r>
          </a:p>
          <a:p>
            <a:pPr marL="477519" indent="-477519" defTabSz="775969">
              <a:spcBef>
                <a:spcPts val="2300"/>
              </a:spcBef>
              <a:buClr>
                <a:srgbClr val="929292"/>
              </a:buClr>
              <a:buSzPct val="65000"/>
              <a:buFont typeface="Zapf Dingbats"/>
              <a:buChar char="❖"/>
              <a:defRPr sz="3948"/>
            </a:pPr>
            <a:r>
              <a:t>Eingangsbereich mit Lift</a:t>
            </a:r>
          </a:p>
          <a:p>
            <a:pPr marL="477519" indent="-477519" defTabSz="775969">
              <a:spcBef>
                <a:spcPts val="2300"/>
              </a:spcBef>
              <a:buClr>
                <a:srgbClr val="929292"/>
              </a:buClr>
              <a:buSzPct val="65000"/>
              <a:buFont typeface="Zapf Dingbats"/>
              <a:buChar char="❖"/>
              <a:defRPr sz="3948"/>
            </a:pPr>
            <a:r>
              <a:t>Technikraum</a:t>
            </a:r>
          </a:p>
        </p:txBody>
      </p:sp>
      <p:pic>
        <p:nvPicPr>
          <p:cNvPr id="165" name="Bild" descr="Bild"/>
          <p:cNvPicPr>
            <a:picLocks noChangeAspect="1"/>
          </p:cNvPicPr>
          <p:nvPr/>
        </p:nvPicPr>
        <p:blipFill>
          <a:blip r:embed="rId2">
            <a:extLst/>
          </a:blip>
          <a:stretch>
            <a:fillRect/>
          </a:stretch>
        </p:blipFill>
        <p:spPr>
          <a:xfrm>
            <a:off x="13493038" y="682269"/>
            <a:ext cx="10363201" cy="12738101"/>
          </a:xfrm>
          <a:prstGeom prst="rect">
            <a:avLst/>
          </a:prstGeom>
          <a:ln w="12700">
            <a:miter lim="400000"/>
          </a:ln>
        </p:spPr>
      </p:pic>
      <p:sp>
        <p:nvSpPr>
          <p:cNvPr id="166" name="Foliennummer"/>
          <p:cNvSpPr txBox="1"/>
          <p:nvPr>
            <p:ph type="sldNum" sz="quarter" idx="4294967295"/>
          </p:nvPr>
        </p:nvSpPr>
        <p:spPr>
          <a:xfrm>
            <a:off x="12052300" y="13017500"/>
            <a:ext cx="266701" cy="508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Erdgeschoss"/>
          <p:cNvSpPr txBox="1"/>
          <p:nvPr>
            <p:ph type="body" idx="21"/>
          </p:nvPr>
        </p:nvSpPr>
        <p:spPr>
          <a:prstGeom prst="rect">
            <a:avLst/>
          </a:prstGeom>
        </p:spPr>
        <p:txBody>
          <a:bodyPr/>
          <a:lstStyle/>
          <a:p>
            <a:pPr/>
            <a:r>
              <a:t>Erdgeschoss</a:t>
            </a:r>
          </a:p>
        </p:txBody>
      </p:sp>
      <p:sp>
        <p:nvSpPr>
          <p:cNvPr id="169" name="Annexbau"/>
          <p:cNvSpPr txBox="1"/>
          <p:nvPr>
            <p:ph type="title"/>
          </p:nvPr>
        </p:nvSpPr>
        <p:spPr>
          <a:prstGeom prst="rect">
            <a:avLst/>
          </a:prstGeom>
        </p:spPr>
        <p:txBody>
          <a:bodyPr/>
          <a:lstStyle/>
          <a:p>
            <a:pPr/>
            <a:r>
              <a:t>Annexbau</a:t>
            </a:r>
          </a:p>
        </p:txBody>
      </p:sp>
      <p:sp>
        <p:nvSpPr>
          <p:cNvPr id="170" name="6 Bewohnerzimmer inkl. Nasszellen…"/>
          <p:cNvSpPr txBox="1"/>
          <p:nvPr>
            <p:ph type="body" sz="quarter" idx="1"/>
          </p:nvPr>
        </p:nvSpPr>
        <p:spPr>
          <a:prstGeom prst="rect">
            <a:avLst/>
          </a:prstGeom>
        </p:spPr>
        <p:txBody>
          <a:bodyPr/>
          <a:lstStyle/>
          <a:p>
            <a:pPr marL="431800" indent="-431800" defTabSz="701675">
              <a:spcBef>
                <a:spcPts val="2100"/>
              </a:spcBef>
              <a:buClr>
                <a:srgbClr val="929292"/>
              </a:buClr>
              <a:buSzPct val="65000"/>
              <a:buFont typeface="Zapf Dingbats"/>
              <a:buChar char="❖"/>
              <a:defRPr sz="3570"/>
            </a:pPr>
            <a:r>
              <a:t>6 Bewohnerzimmer inkl. Nasszellen</a:t>
            </a:r>
          </a:p>
          <a:p>
            <a:pPr marL="431800" indent="-431800" defTabSz="701675">
              <a:spcBef>
                <a:spcPts val="2100"/>
              </a:spcBef>
              <a:buClr>
                <a:srgbClr val="929292"/>
              </a:buClr>
              <a:buSzPct val="65000"/>
              <a:buFont typeface="Zapf Dingbats"/>
              <a:buChar char="❖"/>
              <a:defRPr sz="3570"/>
            </a:pPr>
            <a:r>
              <a:t>1 Aufenthaltsraum mit Küchenzeile</a:t>
            </a:r>
          </a:p>
          <a:p>
            <a:pPr marL="431800" indent="-431800" defTabSz="701675">
              <a:spcBef>
                <a:spcPts val="2100"/>
              </a:spcBef>
              <a:buClr>
                <a:srgbClr val="929292"/>
              </a:buClr>
              <a:buSzPct val="65000"/>
              <a:buFont typeface="Zapf Dingbats"/>
              <a:buChar char="❖"/>
              <a:defRPr sz="3570"/>
            </a:pPr>
            <a:r>
              <a:t>1 Balkon</a:t>
            </a:r>
          </a:p>
          <a:p>
            <a:pPr marL="431800" indent="-431800" defTabSz="701675">
              <a:spcBef>
                <a:spcPts val="2100"/>
              </a:spcBef>
              <a:buClr>
                <a:srgbClr val="929292"/>
              </a:buClr>
              <a:buSzPct val="65000"/>
              <a:buFont typeface="Zapf Dingbats"/>
              <a:buChar char="❖"/>
              <a:defRPr sz="3570"/>
            </a:pPr>
            <a:r>
              <a:t>1 Vorbereitungsraum</a:t>
            </a:r>
          </a:p>
          <a:p>
            <a:pPr marL="431800" indent="-431800" defTabSz="701675">
              <a:spcBef>
                <a:spcPts val="2100"/>
              </a:spcBef>
              <a:buClr>
                <a:srgbClr val="929292"/>
              </a:buClr>
              <a:buSzPct val="65000"/>
              <a:buFont typeface="Zapf Dingbats"/>
              <a:buChar char="❖"/>
              <a:defRPr sz="3570"/>
            </a:pPr>
            <a:r>
              <a:t>Treppenhaus/Lift</a:t>
            </a:r>
          </a:p>
          <a:p>
            <a:pPr marL="431800" indent="-431800" defTabSz="701675">
              <a:spcBef>
                <a:spcPts val="2100"/>
              </a:spcBef>
              <a:buClr>
                <a:srgbClr val="929292"/>
              </a:buClr>
              <a:buSzPct val="65000"/>
              <a:buFont typeface="Zapf Dingbats"/>
              <a:buChar char="❖"/>
              <a:defRPr sz="3570"/>
            </a:pPr>
            <a:r>
              <a:t>Gedeckte/geschlossene Passerelle zum Hauptgebäude</a:t>
            </a:r>
          </a:p>
        </p:txBody>
      </p:sp>
      <p:pic>
        <p:nvPicPr>
          <p:cNvPr id="171" name="Bild" descr="Bild"/>
          <p:cNvPicPr>
            <a:picLocks noChangeAspect="1"/>
          </p:cNvPicPr>
          <p:nvPr/>
        </p:nvPicPr>
        <p:blipFill>
          <a:blip r:embed="rId2">
            <a:extLst/>
          </a:blip>
          <a:stretch>
            <a:fillRect/>
          </a:stretch>
        </p:blipFill>
        <p:spPr>
          <a:xfrm>
            <a:off x="13459032" y="759033"/>
            <a:ext cx="10375901" cy="12661901"/>
          </a:xfrm>
          <a:prstGeom prst="rect">
            <a:avLst/>
          </a:prstGeom>
          <a:ln w="12700">
            <a:miter lim="400000"/>
          </a:ln>
        </p:spPr>
      </p:pic>
      <p:sp>
        <p:nvSpPr>
          <p:cNvPr id="172" name="Foliennummer"/>
          <p:cNvSpPr txBox="1"/>
          <p:nvPr>
            <p:ph type="sldNum" sz="quarter" idx="4294967295"/>
          </p:nvPr>
        </p:nvSpPr>
        <p:spPr>
          <a:xfrm>
            <a:off x="12052300" y="13017500"/>
            <a:ext cx="266701" cy="508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Bild" descr="Bild"/>
          <p:cNvPicPr>
            <a:picLocks noChangeAspect="1"/>
          </p:cNvPicPr>
          <p:nvPr/>
        </p:nvPicPr>
        <p:blipFill>
          <a:blip r:embed="rId2">
            <a:extLst/>
          </a:blip>
          <a:stretch>
            <a:fillRect/>
          </a:stretch>
        </p:blipFill>
        <p:spPr>
          <a:xfrm>
            <a:off x="13890407" y="3084074"/>
            <a:ext cx="9579194" cy="8271942"/>
          </a:xfrm>
          <a:prstGeom prst="rect">
            <a:avLst/>
          </a:prstGeom>
          <a:ln w="12700">
            <a:miter lim="400000"/>
          </a:ln>
        </p:spPr>
      </p:pic>
      <p:pic>
        <p:nvPicPr>
          <p:cNvPr id="175" name="Bild" descr="Bild"/>
          <p:cNvPicPr>
            <a:picLocks noChangeAspect="1"/>
          </p:cNvPicPr>
          <p:nvPr/>
        </p:nvPicPr>
        <p:blipFill>
          <a:blip r:embed="rId3">
            <a:extLst/>
          </a:blip>
          <a:stretch>
            <a:fillRect/>
          </a:stretch>
        </p:blipFill>
        <p:spPr>
          <a:xfrm>
            <a:off x="735136" y="2602061"/>
            <a:ext cx="8907662" cy="10337548"/>
          </a:xfrm>
          <a:prstGeom prst="rect">
            <a:avLst/>
          </a:prstGeom>
          <a:ln w="12700">
            <a:miter lim="400000"/>
          </a:ln>
        </p:spPr>
      </p:pic>
      <p:sp>
        <p:nvSpPr>
          <p:cNvPr id="176" name="Annexbau - Fassaden"/>
          <p:cNvSpPr txBox="1"/>
          <p:nvPr>
            <p:ph type="title" idx="4294967295"/>
          </p:nvPr>
        </p:nvSpPr>
        <p:spPr>
          <a:prstGeom prst="rect">
            <a:avLst/>
          </a:prstGeom>
        </p:spPr>
        <p:txBody>
          <a:bodyPr/>
          <a:lstStyle/>
          <a:p>
            <a:pPr/>
            <a:r>
              <a:t>Annexbau - Fassaden</a:t>
            </a:r>
          </a:p>
        </p:txBody>
      </p:sp>
      <p:sp>
        <p:nvSpPr>
          <p:cNvPr id="177" name="Foliennummer"/>
          <p:cNvSpPr txBox="1"/>
          <p:nvPr>
            <p:ph type="sldNum" sz="quarter" idx="4294967295"/>
          </p:nvPr>
        </p:nvSpPr>
        <p:spPr>
          <a:xfrm>
            <a:off x="12052300" y="13017500"/>
            <a:ext cx="266701" cy="508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Wirtschaftlichkeitsberechnung - Annahmen"/>
          <p:cNvSpPr txBox="1"/>
          <p:nvPr>
            <p:ph type="title"/>
          </p:nvPr>
        </p:nvSpPr>
        <p:spPr>
          <a:prstGeom prst="rect">
            <a:avLst/>
          </a:prstGeom>
        </p:spPr>
        <p:txBody>
          <a:bodyPr/>
          <a:lstStyle/>
          <a:p>
            <a:pPr/>
            <a:r>
              <a:t>Wirtschaftlichkeitsberechnung - Annahmen</a:t>
            </a:r>
          </a:p>
        </p:txBody>
      </p:sp>
      <p:sp>
        <p:nvSpPr>
          <p:cNvPr id="180" name="Durchschnittliche Kapitalkosten (WACC): 3.0%…"/>
          <p:cNvSpPr txBox="1"/>
          <p:nvPr>
            <p:ph type="body" idx="1"/>
          </p:nvPr>
        </p:nvSpPr>
        <p:spPr>
          <a:prstGeom prst="rect">
            <a:avLst/>
          </a:prstGeom>
        </p:spPr>
        <p:txBody>
          <a:bodyPr/>
          <a:lstStyle/>
          <a:p>
            <a:pPr marL="347472" indent="-347472" defTabSz="470534">
              <a:spcBef>
                <a:spcPts val="1900"/>
              </a:spcBef>
              <a:defRPr sz="2850"/>
            </a:pPr>
            <a:r>
              <a:t>Durchschnittliche Kapitalkosten (WACC): 3.0%</a:t>
            </a:r>
          </a:p>
          <a:p>
            <a:pPr marL="347472" indent="-347472" defTabSz="470534">
              <a:spcBef>
                <a:spcPts val="1900"/>
              </a:spcBef>
              <a:defRPr sz="2850"/>
            </a:pPr>
            <a:r>
              <a:t>Investitionen: CHF 4’034’600 </a:t>
            </a:r>
          </a:p>
          <a:p>
            <a:pPr marL="347472" indent="-347472" defTabSz="470534">
              <a:spcBef>
                <a:spcPts val="1900"/>
              </a:spcBef>
              <a:defRPr sz="2850"/>
            </a:pPr>
            <a:r>
              <a:t>Ertrag: </a:t>
            </a:r>
          </a:p>
          <a:p>
            <a:pPr lvl="1" marL="694944" indent="-347472" defTabSz="470534">
              <a:spcBef>
                <a:spcPts val="1900"/>
              </a:spcBef>
              <a:defRPr sz="2850"/>
            </a:pPr>
            <a:r>
              <a:t>Vorhalteleistung von CHF 50 pro Bett und Tag </a:t>
            </a:r>
          </a:p>
          <a:p>
            <a:pPr lvl="1" marL="694944" indent="-347472" defTabSz="470534">
              <a:spcBef>
                <a:spcPts val="1900"/>
              </a:spcBef>
              <a:defRPr sz="2850"/>
            </a:pPr>
            <a:r>
              <a:t>6 Betten mit Auslastung 96% in Pflegestufe 6</a:t>
            </a:r>
          </a:p>
          <a:p>
            <a:pPr marL="347472" indent="-347472" defTabSz="470534">
              <a:spcBef>
                <a:spcPts val="1900"/>
              </a:spcBef>
              <a:defRPr sz="2850"/>
            </a:pPr>
            <a:r>
              <a:t>Cost of Sales:</a:t>
            </a:r>
          </a:p>
          <a:p>
            <a:pPr lvl="1" marL="694944" indent="-347472" defTabSz="470534">
              <a:spcBef>
                <a:spcPts val="1900"/>
              </a:spcBef>
              <a:defRPr sz="2850"/>
            </a:pPr>
            <a:r>
              <a:t>Zusätzliches Pflegepersonal (+4.8 FTE) multipliziert mit </a:t>
            </a:r>
            <a:br/>
            <a:r>
              <a:t>durchschnittlichen Personalkosten von CHF 82’830</a:t>
            </a:r>
          </a:p>
          <a:p>
            <a:pPr lvl="1" marL="694944" indent="-347472" defTabSz="470534">
              <a:spcBef>
                <a:spcPts val="1900"/>
              </a:spcBef>
              <a:defRPr sz="2850"/>
            </a:pPr>
            <a:r>
              <a:t>Proportionale Zunahme des Sachaufwands: CHF 96’000</a:t>
            </a:r>
          </a:p>
          <a:p>
            <a:pPr lvl="1" marL="694944" indent="-347472" defTabSz="470534">
              <a:spcBef>
                <a:spcPts val="1900"/>
              </a:spcBef>
              <a:defRPr sz="2850"/>
            </a:pPr>
            <a:r>
              <a:t>Abschreibungssätze: Gebäude/Baunebenkosten/Vorbereitungsarbeiten: 3.0%, Betriebseinrichtung/Reserve: 10.0%, Umgebung: 5.0% </a:t>
            </a:r>
          </a:p>
          <a:p>
            <a:pPr marL="347472" indent="-347472" defTabSz="470534">
              <a:spcBef>
                <a:spcPts val="1900"/>
              </a:spcBef>
              <a:defRPr sz="2850"/>
            </a:pPr>
            <a:r>
              <a:t>Betriebskosten:  4% des zusätzlichen Umsatzes</a:t>
            </a:r>
          </a:p>
          <a:p>
            <a:pPr marL="347472" indent="-347472" defTabSz="470534">
              <a:spcBef>
                <a:spcPts val="1900"/>
              </a:spcBef>
              <a:defRPr sz="2850"/>
            </a:pPr>
            <a:r>
              <a:t>Net Operating Assets: Inventar: 2.5% des Umsatzes, Debitoren: 12.5% des Umsatzes, Kreditoren: 8.3% der Cost of Sales</a:t>
            </a:r>
          </a:p>
        </p:txBody>
      </p:sp>
      <p:pic>
        <p:nvPicPr>
          <p:cNvPr id="181" name="Bild" descr="Bild"/>
          <p:cNvPicPr>
            <a:picLocks noChangeAspect="1"/>
          </p:cNvPicPr>
          <p:nvPr/>
        </p:nvPicPr>
        <p:blipFill>
          <a:blip r:embed="rId2">
            <a:extLst/>
          </a:blip>
          <a:stretch>
            <a:fillRect/>
          </a:stretch>
        </p:blipFill>
        <p:spPr>
          <a:xfrm>
            <a:off x="13745722" y="3371850"/>
            <a:ext cx="9677401" cy="6413500"/>
          </a:xfrm>
          <a:prstGeom prst="rect">
            <a:avLst/>
          </a:prstGeom>
          <a:ln w="12700">
            <a:miter lim="400000"/>
          </a:ln>
        </p:spPr>
      </p:pic>
      <p:grpSp>
        <p:nvGrpSpPr>
          <p:cNvPr id="184" name="Gruppieren"/>
          <p:cNvGrpSpPr/>
          <p:nvPr/>
        </p:nvGrpSpPr>
        <p:grpSpPr>
          <a:xfrm>
            <a:off x="13697346" y="3289300"/>
            <a:ext cx="9774151" cy="6578600"/>
            <a:chOff x="0" y="0"/>
            <a:chExt cx="9774149" cy="6578600"/>
          </a:xfrm>
        </p:grpSpPr>
        <p:sp>
          <p:nvSpPr>
            <p:cNvPr id="182" name="Rechteck"/>
            <p:cNvSpPr/>
            <p:nvPr/>
          </p:nvSpPr>
          <p:spPr>
            <a:xfrm>
              <a:off x="0" y="44488"/>
              <a:ext cx="9774150" cy="648962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4400"/>
              </a:pPr>
            </a:p>
          </p:txBody>
        </p:sp>
        <p:pic>
          <p:nvPicPr>
            <p:cNvPr id="183" name="Bild" descr="Bild"/>
            <p:cNvPicPr>
              <a:picLocks noChangeAspect="1"/>
            </p:cNvPicPr>
            <p:nvPr/>
          </p:nvPicPr>
          <p:blipFill>
            <a:blip r:embed="rId3">
              <a:extLst/>
            </a:blip>
            <a:stretch>
              <a:fillRect/>
            </a:stretch>
          </p:blipFill>
          <p:spPr>
            <a:xfrm>
              <a:off x="3951" y="0"/>
              <a:ext cx="6286501" cy="6578600"/>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181"/>
                                        </p:tgtEl>
                                        <p:attrNameLst>
                                          <p:attrName>style.visibility</p:attrName>
                                        </p:attrNameLst>
                                      </p:cBhvr>
                                      <p:to>
                                        <p:strVal val="visible"/>
                                      </p:to>
                                    </p:set>
                                    <p:anim calcmode="lin" valueType="num">
                                      <p:cBhvr>
                                        <p:cTn id="17" dur="1000" fill="hold"/>
                                        <p:tgtEl>
                                          <p:spTgt spid="181"/>
                                        </p:tgtEl>
                                        <p:attrNameLst>
                                          <p:attrName>ppt_x</p:attrName>
                                        </p:attrNameLst>
                                      </p:cBhvr>
                                      <p:tavLst>
                                        <p:tav tm="0">
                                          <p:val>
                                            <p:strVal val="0-#ppt_w/2"/>
                                          </p:val>
                                        </p:tav>
                                        <p:tav tm="100000">
                                          <p:val>
                                            <p:strVal val="#ppt_x"/>
                                          </p:val>
                                        </p:tav>
                                      </p:tavLst>
                                    </p:anim>
                                    <p:anim calcmode="lin" valueType="num">
                                      <p:cBhvr>
                                        <p:cTn id="18" dur="1000" fill="hold"/>
                                        <p:tgtEl>
                                          <p:spTgt spid="18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80">
                                            <p:txEl>
                                              <p:pRg st="2" end="2"/>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180">
                                            <p:txEl>
                                              <p:pRg st="3" end="3"/>
                                            </p:txEl>
                                          </p:spTgt>
                                        </p:tgtEl>
                                        <p:attrNameLst>
                                          <p:attrName>style.visibility</p:attrName>
                                        </p:attrNameLst>
                                      </p:cBhvr>
                                      <p:to>
                                        <p:strVal val="visible"/>
                                      </p:to>
                                    </p:set>
                                  </p:childTnLst>
                                </p:cTn>
                              </p:par>
                              <p:par>
                                <p:cTn id="25" presetClass="entr" nodeType="withEffect" presetSubtype="0" presetID="1" grpId="1" fill="hold">
                                  <p:stCondLst>
                                    <p:cond delay="0"/>
                                  </p:stCondLst>
                                  <p:iterate type="el" backwards="0">
                                    <p:tmAbs val="0"/>
                                  </p:iterate>
                                  <p:childTnLst>
                                    <p:set>
                                      <p:cBhvr>
                                        <p:cTn id="26" fill="hold"/>
                                        <p:tgtEl>
                                          <p:spTgt spid="18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180">
                                            <p:txEl>
                                              <p:pRg st="5" end="5"/>
                                            </p:txEl>
                                          </p:spTgt>
                                        </p:tgtEl>
                                        <p:attrNameLst>
                                          <p:attrName>style.visibility</p:attrName>
                                        </p:attrNameLst>
                                      </p:cBhvr>
                                      <p:to>
                                        <p:strVal val="visible"/>
                                      </p:to>
                                    </p:set>
                                  </p:childTnLst>
                                </p:cTn>
                              </p:par>
                              <p:par>
                                <p:cTn id="31" presetClass="entr" nodeType="withEffect" presetSubtype="0" presetID="1" grpId="1" fill="hold">
                                  <p:stCondLst>
                                    <p:cond delay="0"/>
                                  </p:stCondLst>
                                  <p:iterate type="el" backwards="0">
                                    <p:tmAbs val="0"/>
                                  </p:iterate>
                                  <p:childTnLst>
                                    <p:set>
                                      <p:cBhvr>
                                        <p:cTn id="32" fill="hold"/>
                                        <p:tgtEl>
                                          <p:spTgt spid="180">
                                            <p:txEl>
                                              <p:pRg st="6" end="6"/>
                                            </p:txEl>
                                          </p:spTgt>
                                        </p:tgtEl>
                                        <p:attrNameLst>
                                          <p:attrName>style.visibility</p:attrName>
                                        </p:attrNameLst>
                                      </p:cBhvr>
                                      <p:to>
                                        <p:strVal val="visible"/>
                                      </p:to>
                                    </p:set>
                                  </p:childTnLst>
                                </p:cTn>
                              </p:par>
                              <p:par>
                                <p:cTn id="33" presetClass="entr" nodeType="withEffect" presetSubtype="0" presetID="1" grpId="1" fill="hold">
                                  <p:stCondLst>
                                    <p:cond delay="0"/>
                                  </p:stCondLst>
                                  <p:iterate type="el" backwards="0">
                                    <p:tmAbs val="0"/>
                                  </p:iterate>
                                  <p:childTnLst>
                                    <p:set>
                                      <p:cBhvr>
                                        <p:cTn id="34" fill="hold"/>
                                        <p:tgtEl>
                                          <p:spTgt spid="180">
                                            <p:txEl>
                                              <p:pRg st="7" end="7"/>
                                            </p:txEl>
                                          </p:spTgt>
                                        </p:tgtEl>
                                        <p:attrNameLst>
                                          <p:attrName>style.visibility</p:attrName>
                                        </p:attrNameLst>
                                      </p:cBhvr>
                                      <p:to>
                                        <p:strVal val="visible"/>
                                      </p:to>
                                    </p:set>
                                  </p:childTnLst>
                                </p:cTn>
                              </p:par>
                              <p:par>
                                <p:cTn id="35" presetClass="entr" nodeType="withEffect" presetSubtype="0" presetID="1" grpId="1" fill="hold">
                                  <p:stCondLst>
                                    <p:cond delay="0"/>
                                  </p:stCondLst>
                                  <p:iterate type="el" backwards="0">
                                    <p:tmAbs val="0"/>
                                  </p:iterate>
                                  <p:childTnLst>
                                    <p:set>
                                      <p:cBhvr>
                                        <p:cTn id="36" fill="hold"/>
                                        <p:tgtEl>
                                          <p:spTgt spid="180">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80">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180">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8" presetID="2" grpId="3" fill="hold">
                                  <p:stCondLst>
                                    <p:cond delay="0"/>
                                  </p:stCondLst>
                                  <p:iterate type="el" backwards="0">
                                    <p:tmAbs val="0"/>
                                  </p:iterate>
                                  <p:childTnLst>
                                    <p:set>
                                      <p:cBhvr>
                                        <p:cTn id="48" fill="hold"/>
                                        <p:tgtEl>
                                          <p:spTgt spid="184"/>
                                        </p:tgtEl>
                                        <p:attrNameLst>
                                          <p:attrName>style.visibility</p:attrName>
                                        </p:attrNameLst>
                                      </p:cBhvr>
                                      <p:to>
                                        <p:strVal val="visible"/>
                                      </p:to>
                                    </p:set>
                                    <p:anim calcmode="lin" valueType="num">
                                      <p:cBhvr>
                                        <p:cTn id="49" dur="1000" fill="hold"/>
                                        <p:tgtEl>
                                          <p:spTgt spid="184"/>
                                        </p:tgtEl>
                                        <p:attrNameLst>
                                          <p:attrName>ppt_x</p:attrName>
                                        </p:attrNameLst>
                                      </p:cBhvr>
                                      <p:tavLst>
                                        <p:tav tm="0">
                                          <p:val>
                                            <p:strVal val="0-#ppt_w/2"/>
                                          </p:val>
                                        </p:tav>
                                        <p:tav tm="100000">
                                          <p:val>
                                            <p:strVal val="#ppt_x"/>
                                          </p:val>
                                        </p:tav>
                                      </p:tavLst>
                                    </p:anim>
                                    <p:anim calcmode="lin" valueType="num">
                                      <p:cBhvr>
                                        <p:cTn id="50" dur="1000" fill="hold"/>
                                        <p:tgtEl>
                                          <p:spTgt spid="1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0" grpId="1"/>
      <p:bldP build="whole" bldLvl="1" animBg="1" rev="0" advAuto="0" spid="181" grpId="2"/>
      <p:bldP build="whole" bldLvl="1" animBg="1" rev="0" advAuto="0" spid="184" grpId="3"/>
    </p:bldLst>
  </p:timing>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